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Montserrat Medium"/>
      <p:regular r:id="rId41"/>
      <p:bold r:id="rId42"/>
      <p:italic r:id="rId43"/>
      <p:boldItalic r:id="rId44"/>
    </p:embeddedFont>
    <p:embeddedFont>
      <p:font typeface="Saral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42" Type="http://schemas.openxmlformats.org/officeDocument/2006/relationships/font" Target="fonts/MontserratMedium-bold.fntdata"/><Relationship Id="rId41" Type="http://schemas.openxmlformats.org/officeDocument/2006/relationships/font" Target="fonts/MontserratMedium-regular.fntdata"/><Relationship Id="rId22" Type="http://schemas.openxmlformats.org/officeDocument/2006/relationships/slide" Target="slides/slide18.xml"/><Relationship Id="rId44" Type="http://schemas.openxmlformats.org/officeDocument/2006/relationships/font" Target="fonts/MontserratMedium-boldItalic.fntdata"/><Relationship Id="rId21" Type="http://schemas.openxmlformats.org/officeDocument/2006/relationships/slide" Target="slides/slide17.xml"/><Relationship Id="rId43" Type="http://schemas.openxmlformats.org/officeDocument/2006/relationships/font" Target="fonts/MontserratMedium-italic.fntdata"/><Relationship Id="rId24" Type="http://schemas.openxmlformats.org/officeDocument/2006/relationships/slide" Target="slides/slide20.xml"/><Relationship Id="rId46" Type="http://schemas.openxmlformats.org/officeDocument/2006/relationships/font" Target="fonts/Sarala-bold.fntdata"/><Relationship Id="rId23" Type="http://schemas.openxmlformats.org/officeDocument/2006/relationships/slide" Target="slides/slide19.xml"/><Relationship Id="rId45" Type="http://schemas.openxmlformats.org/officeDocument/2006/relationships/font" Target="fonts/Saral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d13189f9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d13189f9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d13189f9d_3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d13189f9d_3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d13189f9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d13189f9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0955c19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0955c19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d13189f9d_3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d13189f9d_3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d13189f9d_3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d13189f9d_3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08ab230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08ab230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08ab230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08ab230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d13189f9d_3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d13189f9d_3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d13189f9d_3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d13189f9d_3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da7146e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da7146e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08ab230d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08ab230d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08ab230db_3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08ab230db_3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0955c19a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0955c19a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d13189f9d_3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d13189f9d_3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d13189f9d_3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d13189f9d_3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d13189f9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d13189f9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d13189f9d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d13189f9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d13189f9d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d13189f9d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d13189f9d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d13189f9d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d13189f9d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d13189f9d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d13189f9d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d13189f9d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d13189f9d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d13189f9d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Regular"/>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gist.github.com/tkrotoff/b1caa4c3a185629299ec234d2314e190" TargetMode="External"/><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REACT</a:t>
            </a:r>
            <a:endParaRPr>
              <a:solidFill>
                <a:schemeClr val="lt1"/>
              </a:solidFill>
            </a:endParaRPr>
          </a:p>
        </p:txBody>
      </p:sp>
      <p:sp>
        <p:nvSpPr>
          <p:cNvPr id="192" name="Google Shape;192;p24"/>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a:p>
        </p:txBody>
      </p:sp>
      <p:pic>
        <p:nvPicPr>
          <p:cNvPr id="193" name="Google Shape;193;p24"/>
          <p:cNvPicPr preferRelativeResize="0"/>
          <p:nvPr/>
        </p:nvPicPr>
        <p:blipFill>
          <a:blip r:embed="rId3">
            <a:alphaModFix/>
          </a:blip>
          <a:stretch>
            <a:fillRect/>
          </a:stretch>
        </p:blipFill>
        <p:spPr>
          <a:xfrm>
            <a:off x="5412350" y="1138675"/>
            <a:ext cx="2866150" cy="286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 State &amp; Props</a:t>
            </a:r>
            <a:endParaRPr/>
          </a:p>
        </p:txBody>
      </p:sp>
      <p:pic>
        <p:nvPicPr>
          <p:cNvPr id="284" name="Google Shape;284;p33"/>
          <p:cNvPicPr preferRelativeResize="0"/>
          <p:nvPr/>
        </p:nvPicPr>
        <p:blipFill>
          <a:blip r:embed="rId3">
            <a:alphaModFix/>
          </a:blip>
          <a:stretch>
            <a:fillRect/>
          </a:stretch>
        </p:blipFill>
        <p:spPr>
          <a:xfrm>
            <a:off x="2025626" y="1217724"/>
            <a:ext cx="5092750" cy="3521225"/>
          </a:xfrm>
          <a:prstGeom prst="rect">
            <a:avLst/>
          </a:prstGeom>
          <a:noFill/>
          <a:ln>
            <a:noFill/>
          </a:ln>
        </p:spPr>
      </p:pic>
      <p:pic>
        <p:nvPicPr>
          <p:cNvPr id="285" name="Google Shape;285;p33"/>
          <p:cNvPicPr preferRelativeResize="0"/>
          <p:nvPr/>
        </p:nvPicPr>
        <p:blipFill rotWithShape="1">
          <a:blip r:embed="rId4">
            <a:alphaModFix/>
          </a:blip>
          <a:srcRect b="0" l="6296" r="4266" t="0"/>
          <a:stretch/>
        </p:blipFill>
        <p:spPr>
          <a:xfrm>
            <a:off x="2376700" y="3252300"/>
            <a:ext cx="1263300" cy="1326000"/>
          </a:xfrm>
          <a:prstGeom prst="ellipse">
            <a:avLst/>
          </a:prstGeom>
          <a:noFill/>
          <a:ln>
            <a:noFill/>
          </a:ln>
        </p:spPr>
      </p:pic>
      <p:pic>
        <p:nvPicPr>
          <p:cNvPr id="286" name="Google Shape;286;p33"/>
          <p:cNvPicPr preferRelativeResize="0"/>
          <p:nvPr/>
        </p:nvPicPr>
        <p:blipFill>
          <a:blip r:embed="rId5">
            <a:alphaModFix/>
          </a:blip>
          <a:stretch>
            <a:fillRect/>
          </a:stretch>
        </p:blipFill>
        <p:spPr>
          <a:xfrm>
            <a:off x="5453050" y="3314999"/>
            <a:ext cx="1263300" cy="12633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idx="1" type="body"/>
          </p:nvPr>
        </p:nvSpPr>
        <p:spPr>
          <a:xfrm>
            <a:off x="3227333" y="1423025"/>
            <a:ext cx="5305500" cy="8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Components are the building blocks of any React application, and a single app usually consists of multiple components.</a:t>
            </a:r>
            <a:endParaRPr sz="1400">
              <a:solidFill>
                <a:srgbClr val="000000"/>
              </a:solidFill>
              <a:latin typeface="Montserrat Medium"/>
              <a:ea typeface="Montserrat Medium"/>
              <a:cs typeface="Montserrat Medium"/>
              <a:sym typeface="Montserrat Medium"/>
            </a:endParaRPr>
          </a:p>
        </p:txBody>
      </p:sp>
      <p:sp>
        <p:nvSpPr>
          <p:cNvPr id="292" name="Google Shape;292;p3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Components?</a:t>
            </a:r>
            <a:endParaRPr/>
          </a:p>
        </p:txBody>
      </p:sp>
      <p:sp>
        <p:nvSpPr>
          <p:cNvPr id="293" name="Google Shape;293;p34"/>
          <p:cNvSpPr txBox="1"/>
          <p:nvPr>
            <p:ph idx="1" type="body"/>
          </p:nvPr>
        </p:nvSpPr>
        <p:spPr>
          <a:xfrm>
            <a:off x="3227300" y="2248950"/>
            <a:ext cx="5305500" cy="8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A component is essentially a piece of the User Interface. It is like a function that returns HTML elements.</a:t>
            </a:r>
            <a:endParaRPr sz="1400">
              <a:solidFill>
                <a:srgbClr val="000000"/>
              </a:solidFill>
              <a:latin typeface="Montserrat Medium"/>
              <a:ea typeface="Montserrat Medium"/>
              <a:cs typeface="Montserrat Medium"/>
              <a:sym typeface="Montserrat Medium"/>
            </a:endParaRPr>
          </a:p>
        </p:txBody>
      </p:sp>
      <p:sp>
        <p:nvSpPr>
          <p:cNvPr id="294" name="Google Shape;294;p34"/>
          <p:cNvSpPr txBox="1"/>
          <p:nvPr>
            <p:ph idx="1" type="body"/>
          </p:nvPr>
        </p:nvSpPr>
        <p:spPr>
          <a:xfrm>
            <a:off x="3227333" y="3052925"/>
            <a:ext cx="5305500" cy="8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It splits the User Interface into independent, reusable pieces that can be processed separately.</a:t>
            </a:r>
            <a:endParaRPr sz="1400">
              <a:solidFill>
                <a:srgbClr val="000000"/>
              </a:solidFill>
              <a:latin typeface="Montserrat Medium"/>
              <a:ea typeface="Montserrat Medium"/>
              <a:cs typeface="Montserrat Medium"/>
              <a:sym typeface="Montserrat Medium"/>
            </a:endParaRPr>
          </a:p>
        </p:txBody>
      </p:sp>
      <p:pic>
        <p:nvPicPr>
          <p:cNvPr id="295" name="Google Shape;295;p34"/>
          <p:cNvPicPr preferRelativeResize="0"/>
          <p:nvPr/>
        </p:nvPicPr>
        <p:blipFill>
          <a:blip r:embed="rId3">
            <a:alphaModFix/>
          </a:blip>
          <a:stretch>
            <a:fillRect/>
          </a:stretch>
        </p:blipFill>
        <p:spPr>
          <a:xfrm>
            <a:off x="465125" y="1209666"/>
            <a:ext cx="2438400" cy="2724150"/>
          </a:xfrm>
          <a:prstGeom prst="rect">
            <a:avLst/>
          </a:prstGeom>
          <a:noFill/>
          <a:ln>
            <a:noFill/>
          </a:ln>
        </p:spPr>
      </p:pic>
      <p:pic>
        <p:nvPicPr>
          <p:cNvPr id="296" name="Google Shape;296;p34"/>
          <p:cNvPicPr preferRelativeResize="0"/>
          <p:nvPr/>
        </p:nvPicPr>
        <p:blipFill>
          <a:blip r:embed="rId4">
            <a:alphaModFix/>
          </a:blip>
          <a:stretch>
            <a:fillRect/>
          </a:stretch>
        </p:blipFill>
        <p:spPr>
          <a:xfrm>
            <a:off x="374625" y="1390650"/>
            <a:ext cx="2619375" cy="2362200"/>
          </a:xfrm>
          <a:prstGeom prst="rect">
            <a:avLst/>
          </a:prstGeom>
          <a:noFill/>
          <a:ln>
            <a:noFill/>
          </a:ln>
        </p:spPr>
      </p:pic>
      <p:pic>
        <p:nvPicPr>
          <p:cNvPr id="297" name="Google Shape;297;p34"/>
          <p:cNvPicPr preferRelativeResize="0"/>
          <p:nvPr/>
        </p:nvPicPr>
        <p:blipFill>
          <a:blip r:embed="rId5">
            <a:alphaModFix/>
          </a:blip>
          <a:stretch>
            <a:fillRect/>
          </a:stretch>
        </p:blipFill>
        <p:spPr>
          <a:xfrm>
            <a:off x="360350" y="1371250"/>
            <a:ext cx="2647950" cy="2581275"/>
          </a:xfrm>
          <a:prstGeom prst="rect">
            <a:avLst/>
          </a:prstGeom>
          <a:noFill/>
          <a:ln>
            <a:noFill/>
          </a:ln>
        </p:spPr>
      </p:pic>
      <p:sp>
        <p:nvSpPr>
          <p:cNvPr id="298" name="Google Shape;298;p34"/>
          <p:cNvSpPr txBox="1"/>
          <p:nvPr>
            <p:ph idx="1" type="body"/>
          </p:nvPr>
        </p:nvSpPr>
        <p:spPr>
          <a:xfrm>
            <a:off x="3227333" y="3586325"/>
            <a:ext cx="5305500" cy="8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has two types of components: </a:t>
            </a:r>
            <a:r>
              <a:rPr lang="en" sz="1400">
                <a:latin typeface="Montserrat Medium"/>
                <a:ea typeface="Montserrat Medium"/>
                <a:cs typeface="Montserrat Medium"/>
                <a:sym typeface="Montserrat Medium"/>
              </a:rPr>
              <a:t>Class &amp; </a:t>
            </a:r>
            <a:r>
              <a:rPr lang="en" sz="1400">
                <a:solidFill>
                  <a:srgbClr val="000000"/>
                </a:solidFill>
                <a:latin typeface="Montserrat Medium"/>
                <a:ea typeface="Montserrat Medium"/>
                <a:cs typeface="Montserrat Medium"/>
                <a:sym typeface="Montserrat Medium"/>
              </a:rPr>
              <a:t>Function Components</a:t>
            </a:r>
            <a:endParaRPr sz="1400">
              <a:solidFill>
                <a:srgbClr val="000000"/>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5"/>
                                        </p:tgtEl>
                                      </p:cBhvr>
                                    </p:animEffect>
                                    <p:set>
                                      <p:cBhvr>
                                        <p:cTn dur="1" fill="hold">
                                          <p:stCondLst>
                                            <p:cond delay="1000"/>
                                          </p:stCondLst>
                                        </p:cTn>
                                        <p:tgtEl>
                                          <p:spTgt spid="2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6"/>
                                        </p:tgtEl>
                                      </p:cBhvr>
                                    </p:animEffect>
                                    <p:set>
                                      <p:cBhvr>
                                        <p:cTn dur="1" fill="hold">
                                          <p:stCondLst>
                                            <p:cond delay="1000"/>
                                          </p:stCondLst>
                                        </p:cTn>
                                        <p:tgtEl>
                                          <p:spTgt spid="2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7"/>
                                        </p:tgtEl>
                                      </p:cBhvr>
                                    </p:animEffect>
                                    <p:set>
                                      <p:cBhvr>
                                        <p:cTn dur="1" fill="hold">
                                          <p:stCondLst>
                                            <p:cond delay="1000"/>
                                          </p:stCondLst>
                                        </p:cTn>
                                        <p:tgtEl>
                                          <p:spTgt spid="2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p:nvPr/>
        </p:nvSpPr>
        <p:spPr>
          <a:xfrm>
            <a:off x="3575850" y="1332925"/>
            <a:ext cx="1992300" cy="1232700"/>
          </a:xfrm>
          <a:prstGeom prst="wedgeRoundRectCallout">
            <a:avLst>
              <a:gd fmla="val -20833" name="adj1"/>
              <a:gd fmla="val 62500"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Let's see how React works in real-time</a:t>
            </a:r>
            <a:endParaRPr b="1"/>
          </a:p>
        </p:txBody>
      </p:sp>
      <p:sp>
        <p:nvSpPr>
          <p:cNvPr id="304" name="Google Shape;304;p35"/>
          <p:cNvSpPr/>
          <p:nvPr/>
        </p:nvSpPr>
        <p:spPr>
          <a:xfrm>
            <a:off x="980475" y="1177775"/>
            <a:ext cx="1992300" cy="1232700"/>
          </a:xfrm>
          <a:prstGeom prst="wedgeRoundRectCallout">
            <a:avLst>
              <a:gd fmla="val -20833" name="adj1"/>
              <a:gd fmla="val 62500"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Take an example of an Instagram webpage which is entirely built using React</a:t>
            </a:r>
            <a:endParaRPr b="1"/>
          </a:p>
        </p:txBody>
      </p:sp>
      <p:pic>
        <p:nvPicPr>
          <p:cNvPr id="305" name="Google Shape;305;p35"/>
          <p:cNvPicPr preferRelativeResize="0"/>
          <p:nvPr/>
        </p:nvPicPr>
        <p:blipFill>
          <a:blip r:embed="rId3">
            <a:alphaModFix/>
          </a:blip>
          <a:stretch>
            <a:fillRect/>
          </a:stretch>
        </p:blipFill>
        <p:spPr>
          <a:xfrm>
            <a:off x="941259" y="352611"/>
            <a:ext cx="7290217" cy="4438269"/>
          </a:xfrm>
          <a:prstGeom prst="rect">
            <a:avLst/>
          </a:prstGeom>
          <a:noFill/>
          <a:ln>
            <a:noFill/>
          </a:ln>
        </p:spPr>
      </p:pic>
      <p:sp>
        <p:nvSpPr>
          <p:cNvPr id="306" name="Google Shape;306;p35"/>
          <p:cNvSpPr/>
          <p:nvPr/>
        </p:nvSpPr>
        <p:spPr>
          <a:xfrm>
            <a:off x="3969273" y="397514"/>
            <a:ext cx="1234200" cy="2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35"/>
          <p:cNvCxnSpPr>
            <a:endCxn id="306" idx="3"/>
          </p:cNvCxnSpPr>
          <p:nvPr/>
        </p:nvCxnSpPr>
        <p:spPr>
          <a:xfrm flipH="1">
            <a:off x="5203473" y="526364"/>
            <a:ext cx="1341300" cy="7200"/>
          </a:xfrm>
          <a:prstGeom prst="straightConnector1">
            <a:avLst/>
          </a:prstGeom>
          <a:noFill/>
          <a:ln cap="flat" cmpd="sng" w="28575">
            <a:solidFill>
              <a:schemeClr val="dk2"/>
            </a:solidFill>
            <a:prstDash val="solid"/>
            <a:round/>
            <a:headEnd len="med" w="med" type="none"/>
            <a:tailEnd len="med" w="med" type="triangle"/>
          </a:ln>
        </p:spPr>
      </p:cxnSp>
      <p:sp>
        <p:nvSpPr>
          <p:cNvPr id="308" name="Google Shape;308;p35"/>
          <p:cNvSpPr txBox="1"/>
          <p:nvPr/>
        </p:nvSpPr>
        <p:spPr>
          <a:xfrm>
            <a:off x="6665325" y="389300"/>
            <a:ext cx="67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Search Component</a:t>
            </a:r>
            <a:endParaRPr b="1">
              <a:solidFill>
                <a:srgbClr val="FF0000"/>
              </a:solidFill>
              <a:latin typeface="Montserrat"/>
              <a:ea typeface="Montserrat"/>
              <a:cs typeface="Montserrat"/>
              <a:sym typeface="Montserrat"/>
            </a:endParaRPr>
          </a:p>
        </p:txBody>
      </p:sp>
      <p:sp>
        <p:nvSpPr>
          <p:cNvPr id="309" name="Google Shape;309;p35"/>
          <p:cNvSpPr/>
          <p:nvPr/>
        </p:nvSpPr>
        <p:spPr>
          <a:xfrm>
            <a:off x="3814952" y="998241"/>
            <a:ext cx="2696100" cy="123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 name="Google Shape;310;p35"/>
          <p:cNvCxnSpPr>
            <a:endCxn id="309" idx="3"/>
          </p:cNvCxnSpPr>
          <p:nvPr/>
        </p:nvCxnSpPr>
        <p:spPr>
          <a:xfrm rot="10800000">
            <a:off x="6511052" y="1614591"/>
            <a:ext cx="1107600" cy="202200"/>
          </a:xfrm>
          <a:prstGeom prst="straightConnector1">
            <a:avLst/>
          </a:prstGeom>
          <a:noFill/>
          <a:ln cap="flat" cmpd="sng" w="28575">
            <a:solidFill>
              <a:schemeClr val="dk2"/>
            </a:solidFill>
            <a:prstDash val="solid"/>
            <a:round/>
            <a:headEnd len="med" w="med" type="none"/>
            <a:tailEnd len="med" w="med" type="triangle"/>
          </a:ln>
        </p:spPr>
      </p:cxnSp>
      <p:sp>
        <p:nvSpPr>
          <p:cNvPr id="311" name="Google Shape;311;p35"/>
          <p:cNvSpPr txBox="1"/>
          <p:nvPr/>
        </p:nvSpPr>
        <p:spPr>
          <a:xfrm>
            <a:off x="7703450" y="1462150"/>
            <a:ext cx="144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Profile Description Component</a:t>
            </a:r>
            <a:endParaRPr b="1">
              <a:solidFill>
                <a:srgbClr val="FF0000"/>
              </a:solidFill>
              <a:latin typeface="Montserrat"/>
              <a:ea typeface="Montserrat"/>
              <a:cs typeface="Montserrat"/>
              <a:sym typeface="Montserrat"/>
            </a:endParaRPr>
          </a:p>
        </p:txBody>
      </p:sp>
      <p:sp>
        <p:nvSpPr>
          <p:cNvPr id="312" name="Google Shape;312;p35"/>
          <p:cNvSpPr/>
          <p:nvPr/>
        </p:nvSpPr>
        <p:spPr>
          <a:xfrm>
            <a:off x="2498450" y="2293450"/>
            <a:ext cx="4485300" cy="74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35"/>
          <p:cNvCxnSpPr>
            <a:endCxn id="312" idx="3"/>
          </p:cNvCxnSpPr>
          <p:nvPr/>
        </p:nvCxnSpPr>
        <p:spPr>
          <a:xfrm rot="10800000">
            <a:off x="6983750" y="2667700"/>
            <a:ext cx="731400" cy="45600"/>
          </a:xfrm>
          <a:prstGeom prst="straightConnector1">
            <a:avLst/>
          </a:prstGeom>
          <a:noFill/>
          <a:ln cap="flat" cmpd="sng" w="28575">
            <a:solidFill>
              <a:schemeClr val="dk2"/>
            </a:solidFill>
            <a:prstDash val="solid"/>
            <a:round/>
            <a:headEnd len="med" w="med" type="none"/>
            <a:tailEnd len="med" w="med" type="triangle"/>
          </a:ln>
        </p:spPr>
      </p:cxnSp>
      <p:sp>
        <p:nvSpPr>
          <p:cNvPr id="314" name="Google Shape;314;p35"/>
          <p:cNvSpPr txBox="1"/>
          <p:nvPr/>
        </p:nvSpPr>
        <p:spPr>
          <a:xfrm>
            <a:off x="7843625" y="2475750"/>
            <a:ext cx="144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Stories Component</a:t>
            </a:r>
            <a:endParaRPr b="1">
              <a:solidFill>
                <a:srgbClr val="FF0000"/>
              </a:solidFill>
              <a:latin typeface="Montserrat"/>
              <a:ea typeface="Montserrat"/>
              <a:cs typeface="Montserrat"/>
              <a:sym typeface="Montserrat"/>
            </a:endParaRPr>
          </a:p>
        </p:txBody>
      </p:sp>
      <p:sp>
        <p:nvSpPr>
          <p:cNvPr id="315" name="Google Shape;315;p35"/>
          <p:cNvSpPr/>
          <p:nvPr/>
        </p:nvSpPr>
        <p:spPr>
          <a:xfrm>
            <a:off x="2324025" y="3385750"/>
            <a:ext cx="1491000" cy="143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35"/>
          <p:cNvCxnSpPr/>
          <p:nvPr/>
        </p:nvCxnSpPr>
        <p:spPr>
          <a:xfrm flipH="1">
            <a:off x="1380225" y="4025200"/>
            <a:ext cx="943800" cy="160200"/>
          </a:xfrm>
          <a:prstGeom prst="straightConnector1">
            <a:avLst/>
          </a:prstGeom>
          <a:noFill/>
          <a:ln cap="flat" cmpd="sng" w="28575">
            <a:solidFill>
              <a:schemeClr val="dk2"/>
            </a:solidFill>
            <a:prstDash val="solid"/>
            <a:round/>
            <a:headEnd len="med" w="med" type="none"/>
            <a:tailEnd len="med" w="med" type="triangle"/>
          </a:ln>
        </p:spPr>
      </p:cxnSp>
      <p:sp>
        <p:nvSpPr>
          <p:cNvPr id="317" name="Google Shape;317;p35"/>
          <p:cNvSpPr txBox="1"/>
          <p:nvPr/>
        </p:nvSpPr>
        <p:spPr>
          <a:xfrm>
            <a:off x="0" y="3814525"/>
            <a:ext cx="144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Single Post Component</a:t>
            </a:r>
            <a:endParaRPr b="1">
              <a:solidFill>
                <a:srgbClr val="FF0000"/>
              </a:solidFill>
              <a:latin typeface="Montserrat"/>
              <a:ea typeface="Montserrat"/>
              <a:cs typeface="Montserrat"/>
              <a:sym typeface="Montserrat"/>
            </a:endParaRPr>
          </a:p>
        </p:txBody>
      </p:sp>
      <p:sp>
        <p:nvSpPr>
          <p:cNvPr id="318" name="Google Shape;318;p35"/>
          <p:cNvSpPr/>
          <p:nvPr/>
        </p:nvSpPr>
        <p:spPr>
          <a:xfrm>
            <a:off x="2076550" y="3104450"/>
            <a:ext cx="4836600" cy="183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5"/>
          <p:cNvCxnSpPr>
            <a:stCxn id="320" idx="1"/>
            <a:endCxn id="318" idx="3"/>
          </p:cNvCxnSpPr>
          <p:nvPr/>
        </p:nvCxnSpPr>
        <p:spPr>
          <a:xfrm flipH="1">
            <a:off x="6913016" y="3877598"/>
            <a:ext cx="930600" cy="146100"/>
          </a:xfrm>
          <a:prstGeom prst="straightConnector1">
            <a:avLst/>
          </a:prstGeom>
          <a:noFill/>
          <a:ln cap="flat" cmpd="sng" w="28575">
            <a:solidFill>
              <a:schemeClr val="dk2"/>
            </a:solidFill>
            <a:prstDash val="solid"/>
            <a:round/>
            <a:headEnd len="med" w="med" type="none"/>
            <a:tailEnd len="med" w="med" type="triangle"/>
          </a:ln>
        </p:spPr>
      </p:cxnSp>
      <p:sp>
        <p:nvSpPr>
          <p:cNvPr id="320" name="Google Shape;320;p35"/>
          <p:cNvSpPr txBox="1"/>
          <p:nvPr/>
        </p:nvSpPr>
        <p:spPr>
          <a:xfrm>
            <a:off x="7843616" y="3569798"/>
            <a:ext cx="187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ontserrat"/>
                <a:ea typeface="Montserrat"/>
                <a:cs typeface="Montserrat"/>
                <a:sym typeface="Montserrat"/>
              </a:rPr>
              <a:t>Posts List Component</a:t>
            </a:r>
            <a:endParaRPr b="1">
              <a:solidFill>
                <a:srgbClr val="FF0000"/>
              </a:solidFill>
              <a:latin typeface="Montserrat"/>
              <a:ea typeface="Montserrat"/>
              <a:cs typeface="Montserrat"/>
              <a:sym typeface="Montserrat"/>
            </a:endParaRPr>
          </a:p>
        </p:txBody>
      </p:sp>
      <p:sp>
        <p:nvSpPr>
          <p:cNvPr id="321" name="Google Shape;321;p35"/>
          <p:cNvSpPr/>
          <p:nvPr/>
        </p:nvSpPr>
        <p:spPr>
          <a:xfrm>
            <a:off x="47200" y="874925"/>
            <a:ext cx="2394900" cy="1838400"/>
          </a:xfrm>
          <a:prstGeom prst="wedgeRoundRectCallout">
            <a:avLst>
              <a:gd fmla="val -20833" name="adj1"/>
              <a:gd fmla="val 62500"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React divides the UI into multiple components, which makes the code easier to debug, and each component has its own property and function. </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idx="1" type="body"/>
          </p:nvPr>
        </p:nvSpPr>
        <p:spPr>
          <a:xfrm>
            <a:off x="535100" y="3666578"/>
            <a:ext cx="7921500" cy="109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Class components are classes that use render method to return a react element.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class will be a component once it ‘extends’ a React component.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takes Props in the constructor if needed (Which we will discuss in the next few slides);</a:t>
            </a:r>
            <a:endParaRPr sz="1400">
              <a:solidFill>
                <a:srgbClr val="000000"/>
              </a:solidFill>
            </a:endParaRPr>
          </a:p>
        </p:txBody>
      </p:sp>
      <p:sp>
        <p:nvSpPr>
          <p:cNvPr id="327" name="Google Shape;327;p36"/>
          <p:cNvSpPr txBox="1"/>
          <p:nvPr>
            <p:ph type="title"/>
          </p:nvPr>
        </p:nvSpPr>
        <p:spPr>
          <a:xfrm>
            <a:off x="520800" y="289876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Component</a:t>
            </a:r>
            <a:endParaRPr/>
          </a:p>
        </p:txBody>
      </p:sp>
      <p:sp>
        <p:nvSpPr>
          <p:cNvPr id="328" name="Google Shape;328;p36"/>
          <p:cNvSpPr txBox="1"/>
          <p:nvPr>
            <p:ph type="title"/>
          </p:nvPr>
        </p:nvSpPr>
        <p:spPr>
          <a:xfrm>
            <a:off x="743375" y="8826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t>
            </a:r>
            <a:r>
              <a:rPr lang="en"/>
              <a:t> Component</a:t>
            </a:r>
            <a:endParaRPr/>
          </a:p>
        </p:txBody>
      </p:sp>
      <p:sp>
        <p:nvSpPr>
          <p:cNvPr id="329" name="Google Shape;329;p36"/>
          <p:cNvSpPr txBox="1"/>
          <p:nvPr>
            <p:ph idx="1" type="body"/>
          </p:nvPr>
        </p:nvSpPr>
        <p:spPr>
          <a:xfrm>
            <a:off x="770175" y="820903"/>
            <a:ext cx="7921500" cy="109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A functional component is basically a JavaScript function that returns a React element.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Always starts with a capital letter (naming convention)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Takes props as a parameter if necessary</a:t>
            </a:r>
            <a:endParaRPr sz="1400">
              <a:solidFill>
                <a:srgbClr val="000000"/>
              </a:solidFill>
            </a:endParaRPr>
          </a:p>
        </p:txBody>
      </p:sp>
      <p:pic>
        <p:nvPicPr>
          <p:cNvPr id="330" name="Google Shape;330;p36"/>
          <p:cNvPicPr preferRelativeResize="0"/>
          <p:nvPr/>
        </p:nvPicPr>
        <p:blipFill>
          <a:blip r:embed="rId3">
            <a:alphaModFix/>
          </a:blip>
          <a:stretch>
            <a:fillRect/>
          </a:stretch>
        </p:blipFill>
        <p:spPr>
          <a:xfrm>
            <a:off x="743363" y="1861591"/>
            <a:ext cx="4124325" cy="8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1000"/>
                                        <p:tgtEl>
                                          <p:spTgt spid="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Effect filter="fade" transition="in">
                                      <p:cBhvr>
                                        <p:cTn dur="1000"/>
                                        <p:tgtEl>
                                          <p:spTgt spid="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Effect filter="fade" transition="in">
                                      <p:cBhvr>
                                        <p:cTn dur="1000"/>
                                        <p:tgtEl>
                                          <p:spTgt spid="32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type="title"/>
          </p:nvPr>
        </p:nvSpPr>
        <p:spPr>
          <a:xfrm>
            <a:off x="596975" y="1218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take an Example!</a:t>
            </a:r>
            <a:endParaRPr/>
          </a:p>
        </p:txBody>
      </p:sp>
      <p:pic>
        <p:nvPicPr>
          <p:cNvPr id="336" name="Google Shape;336;p37"/>
          <p:cNvPicPr preferRelativeResize="0"/>
          <p:nvPr/>
        </p:nvPicPr>
        <p:blipFill rotWithShape="1">
          <a:blip r:embed="rId3">
            <a:alphaModFix/>
          </a:blip>
          <a:srcRect b="9731" l="4880" r="37638" t="8555"/>
          <a:stretch/>
        </p:blipFill>
        <p:spPr>
          <a:xfrm>
            <a:off x="435700" y="1524925"/>
            <a:ext cx="3336900" cy="2577125"/>
          </a:xfrm>
          <a:prstGeom prst="rect">
            <a:avLst/>
          </a:prstGeom>
          <a:noFill/>
          <a:ln>
            <a:noFill/>
          </a:ln>
        </p:spPr>
      </p:pic>
      <p:sp>
        <p:nvSpPr>
          <p:cNvPr id="337" name="Google Shape;337;p37"/>
          <p:cNvSpPr txBox="1"/>
          <p:nvPr>
            <p:ph idx="1" type="body"/>
          </p:nvPr>
        </p:nvSpPr>
        <p:spPr>
          <a:xfrm>
            <a:off x="152400" y="634213"/>
            <a:ext cx="8412900" cy="8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Components are independent and reusable bits of code. They serve the same purpose as JavaScript functions, but work in isolation and return HTML via a </a:t>
            </a:r>
            <a:r>
              <a:rPr i="1" lang="en" sz="1400">
                <a:solidFill>
                  <a:srgbClr val="000000"/>
                </a:solidFill>
                <a:latin typeface="Montserrat Medium"/>
                <a:ea typeface="Montserrat Medium"/>
                <a:cs typeface="Montserrat Medium"/>
                <a:sym typeface="Montserrat Medium"/>
              </a:rPr>
              <a:t>render()</a:t>
            </a:r>
            <a:r>
              <a:rPr lang="en" sz="1400">
                <a:solidFill>
                  <a:srgbClr val="000000"/>
                </a:solidFill>
                <a:latin typeface="Montserrat Medium"/>
                <a:ea typeface="Montserrat Medium"/>
                <a:cs typeface="Montserrat Medium"/>
                <a:sym typeface="Montserrat Medium"/>
              </a:rPr>
              <a:t> method.</a:t>
            </a:r>
            <a:endParaRPr sz="1400">
              <a:solidFill>
                <a:srgbClr val="000000"/>
              </a:solidFill>
              <a:latin typeface="Montserrat Medium"/>
              <a:ea typeface="Montserrat Medium"/>
              <a:cs typeface="Montserrat Medium"/>
              <a:sym typeface="Montserrat Medium"/>
            </a:endParaRPr>
          </a:p>
        </p:txBody>
      </p:sp>
      <p:sp>
        <p:nvSpPr>
          <p:cNvPr id="338" name="Google Shape;338;p37"/>
          <p:cNvSpPr/>
          <p:nvPr/>
        </p:nvSpPr>
        <p:spPr>
          <a:xfrm>
            <a:off x="435700" y="1923500"/>
            <a:ext cx="3336900" cy="206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435700" y="2152100"/>
            <a:ext cx="3336900" cy="20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435700" y="2320325"/>
            <a:ext cx="3336900" cy="1452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txBox="1"/>
          <p:nvPr/>
        </p:nvSpPr>
        <p:spPr>
          <a:xfrm>
            <a:off x="4303950" y="1392150"/>
            <a:ext cx="4091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solidFill>
                  <a:schemeClr val="dk1"/>
                </a:solidFill>
                <a:latin typeface="Montserrat Medium"/>
                <a:ea typeface="Montserrat Medium"/>
                <a:cs typeface="Montserrat Medium"/>
                <a:sym typeface="Montserrat Medium"/>
              </a:rPr>
              <a:t>A component is implemented as a JavaScript class having some state and a render method.</a:t>
            </a:r>
            <a:endParaRPr>
              <a:latin typeface="Montserrat"/>
              <a:ea typeface="Montserrat"/>
              <a:cs typeface="Montserrat"/>
              <a:sym typeface="Montserrat"/>
            </a:endParaRPr>
          </a:p>
        </p:txBody>
      </p:sp>
      <p:sp>
        <p:nvSpPr>
          <p:cNvPr id="342" name="Google Shape;342;p37"/>
          <p:cNvSpPr txBox="1"/>
          <p:nvPr/>
        </p:nvSpPr>
        <p:spPr>
          <a:xfrm>
            <a:off x="4303950" y="2272925"/>
            <a:ext cx="4261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State is the data we want the component to render</a:t>
            </a:r>
            <a:endParaRPr>
              <a:latin typeface="Montserrat"/>
              <a:ea typeface="Montserrat"/>
              <a:cs typeface="Montserrat"/>
              <a:sym typeface="Montserrat"/>
            </a:endParaRPr>
          </a:p>
        </p:txBody>
      </p:sp>
      <p:sp>
        <p:nvSpPr>
          <p:cNvPr id="343" name="Google Shape;343;p37"/>
          <p:cNvSpPr txBox="1"/>
          <p:nvPr/>
        </p:nvSpPr>
        <p:spPr>
          <a:xfrm>
            <a:off x="4303950" y="2969975"/>
            <a:ext cx="4091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Render method is responsible for how the User Interface looks and feels to the user</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8"/>
                                        </p:tgtEl>
                                      </p:cBhvr>
                                    </p:animEffect>
                                    <p:set>
                                      <p:cBhvr>
                                        <p:cTn dur="1" fill="hold">
                                          <p:stCondLst>
                                            <p:cond delay="1000"/>
                                          </p:stCondLst>
                                        </p:cTn>
                                        <p:tgtEl>
                                          <p:spTgt spid="3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9"/>
                                        </p:tgtEl>
                                      </p:cBhvr>
                                    </p:animEffect>
                                    <p:set>
                                      <p:cBhvr>
                                        <p:cTn dur="1" fill="hold">
                                          <p:stCondLst>
                                            <p:cond delay="1000"/>
                                          </p:stCondLst>
                                        </p:cTn>
                                        <p:tgtEl>
                                          <p:spTgt spid="3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0"/>
                                        </p:tgtEl>
                                      </p:cBhvr>
                                    </p:animEffect>
                                    <p:set>
                                      <p:cBhvr>
                                        <p:cTn dur="1" fill="hold">
                                          <p:stCondLst>
                                            <p:cond delay="1000"/>
                                          </p:stCondLst>
                                        </p:cTn>
                                        <p:tgtEl>
                                          <p:spTgt spid="3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idx="1" type="body"/>
          </p:nvPr>
        </p:nvSpPr>
        <p:spPr>
          <a:xfrm>
            <a:off x="3400650" y="1804025"/>
            <a:ext cx="4941600" cy="6159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Props are like function arguments in JavaScript and attributes in HTML.</a:t>
            </a:r>
            <a:endParaRPr sz="1400">
              <a:solidFill>
                <a:srgbClr val="000000"/>
              </a:solidFill>
              <a:latin typeface="Montserrat Medium"/>
              <a:ea typeface="Montserrat Medium"/>
              <a:cs typeface="Montserrat Medium"/>
              <a:sym typeface="Montserrat Medium"/>
            </a:endParaRPr>
          </a:p>
        </p:txBody>
      </p:sp>
      <p:sp>
        <p:nvSpPr>
          <p:cNvPr id="349" name="Google Shape;349;p38"/>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Props?</a:t>
            </a:r>
            <a:endParaRPr/>
          </a:p>
        </p:txBody>
      </p:sp>
      <p:pic>
        <p:nvPicPr>
          <p:cNvPr id="350" name="Google Shape;350;p38"/>
          <p:cNvPicPr preferRelativeResize="0"/>
          <p:nvPr/>
        </p:nvPicPr>
        <p:blipFill>
          <a:blip r:embed="rId3">
            <a:alphaModFix/>
          </a:blip>
          <a:stretch>
            <a:fillRect/>
          </a:stretch>
        </p:blipFill>
        <p:spPr>
          <a:xfrm>
            <a:off x="640850" y="1591650"/>
            <a:ext cx="2570849" cy="2382849"/>
          </a:xfrm>
          <a:prstGeom prst="rect">
            <a:avLst/>
          </a:prstGeom>
          <a:noFill/>
          <a:ln>
            <a:noFill/>
          </a:ln>
        </p:spPr>
      </p:pic>
      <p:sp>
        <p:nvSpPr>
          <p:cNvPr id="351" name="Google Shape;351;p38"/>
          <p:cNvSpPr txBox="1"/>
          <p:nvPr>
            <p:ph idx="1" type="body"/>
          </p:nvPr>
        </p:nvSpPr>
        <p:spPr>
          <a:xfrm>
            <a:off x="3400650" y="2313425"/>
            <a:ext cx="5146200" cy="61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latin typeface="Montserrat Medium"/>
                <a:ea typeface="Montserrat Medium"/>
                <a:cs typeface="Montserrat Medium"/>
                <a:sym typeface="Montserrat Medium"/>
              </a:rPr>
              <a:t>They are used to pass data between React components. But, c</a:t>
            </a:r>
            <a:r>
              <a:rPr lang="en" sz="1400">
                <a:latin typeface="Montserrat Medium"/>
                <a:ea typeface="Montserrat Medium"/>
                <a:cs typeface="Montserrat Medium"/>
                <a:sym typeface="Montserrat Medium"/>
              </a:rPr>
              <a:t>an be used in a unidirectional flow (parent =&gt; child)</a:t>
            </a:r>
            <a:endParaRPr sz="1400">
              <a:solidFill>
                <a:srgbClr val="000000"/>
              </a:solidFill>
              <a:latin typeface="Montserrat Medium"/>
              <a:ea typeface="Montserrat Medium"/>
              <a:cs typeface="Montserrat Medium"/>
              <a:sym typeface="Montserrat Medium"/>
            </a:endParaRPr>
          </a:p>
        </p:txBody>
      </p:sp>
      <p:sp>
        <p:nvSpPr>
          <p:cNvPr id="352" name="Google Shape;352;p38"/>
          <p:cNvSpPr txBox="1"/>
          <p:nvPr>
            <p:ph idx="1" type="body"/>
          </p:nvPr>
        </p:nvSpPr>
        <p:spPr>
          <a:xfrm>
            <a:off x="3400650" y="1399025"/>
            <a:ext cx="5146200" cy="44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Stands for Properties</a:t>
            </a:r>
            <a:endParaRPr sz="1400">
              <a:solidFill>
                <a:srgbClr val="000000"/>
              </a:solidFill>
              <a:latin typeface="Montserrat Medium"/>
              <a:ea typeface="Montserrat Medium"/>
              <a:cs typeface="Montserrat Medium"/>
              <a:sym typeface="Montserrat Medium"/>
            </a:endParaRPr>
          </a:p>
        </p:txBody>
      </p:sp>
      <p:sp>
        <p:nvSpPr>
          <p:cNvPr id="353" name="Google Shape;353;p38"/>
          <p:cNvSpPr txBox="1"/>
          <p:nvPr>
            <p:ph idx="1" type="body"/>
          </p:nvPr>
        </p:nvSpPr>
        <p:spPr>
          <a:xfrm>
            <a:off x="3400650" y="2999225"/>
            <a:ext cx="5146200" cy="61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latin typeface="Montserrat Medium"/>
                <a:ea typeface="Montserrat Medium"/>
                <a:cs typeface="Montserrat Medium"/>
                <a:sym typeface="Montserrat Medium"/>
              </a:rPr>
              <a:t>Props are a generic object type used by Components to use passed object properties.</a:t>
            </a:r>
            <a:endParaRPr sz="1400">
              <a:solidFill>
                <a:srgbClr val="000000"/>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359" name="Google Shape;359;p39"/>
          <p:cNvSpPr txBox="1"/>
          <p:nvPr/>
        </p:nvSpPr>
        <p:spPr>
          <a:xfrm>
            <a:off x="5120125" y="1908025"/>
            <a:ext cx="4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This is how we call a component in a parent class. It is in an HTML tag but it must start with a capital letter.</a:t>
            </a:r>
            <a:endParaRPr>
              <a:latin typeface="Montserrat"/>
              <a:ea typeface="Montserrat"/>
              <a:cs typeface="Montserrat"/>
              <a:sym typeface="Montserrat"/>
            </a:endParaRPr>
          </a:p>
        </p:txBody>
      </p:sp>
      <p:pic>
        <p:nvPicPr>
          <p:cNvPr id="360" name="Google Shape;360;p39"/>
          <p:cNvPicPr preferRelativeResize="0"/>
          <p:nvPr/>
        </p:nvPicPr>
        <p:blipFill>
          <a:blip r:embed="rId3">
            <a:alphaModFix/>
          </a:blip>
          <a:stretch>
            <a:fillRect/>
          </a:stretch>
        </p:blipFill>
        <p:spPr>
          <a:xfrm>
            <a:off x="152400" y="1255216"/>
            <a:ext cx="4434850" cy="2757011"/>
          </a:xfrm>
          <a:prstGeom prst="rect">
            <a:avLst/>
          </a:prstGeom>
          <a:noFill/>
          <a:ln>
            <a:noFill/>
          </a:ln>
        </p:spPr>
      </p:pic>
      <p:cxnSp>
        <p:nvCxnSpPr>
          <p:cNvPr id="361" name="Google Shape;361;p39"/>
          <p:cNvCxnSpPr/>
          <p:nvPr/>
        </p:nvCxnSpPr>
        <p:spPr>
          <a:xfrm flipH="1">
            <a:off x="3799000" y="2209375"/>
            <a:ext cx="1227600" cy="13800"/>
          </a:xfrm>
          <a:prstGeom prst="straightConnector1">
            <a:avLst/>
          </a:prstGeom>
          <a:noFill/>
          <a:ln cap="flat" cmpd="sng" w="19050">
            <a:solidFill>
              <a:srgbClr val="FF0000"/>
            </a:solidFill>
            <a:prstDash val="solid"/>
            <a:round/>
            <a:headEnd len="med" w="med" type="none"/>
            <a:tailEnd len="med" w="med" type="triangle"/>
          </a:ln>
        </p:spPr>
      </p:cxnSp>
      <p:pic>
        <p:nvPicPr>
          <p:cNvPr id="362" name="Google Shape;362;p39"/>
          <p:cNvPicPr preferRelativeResize="0"/>
          <p:nvPr/>
        </p:nvPicPr>
        <p:blipFill>
          <a:blip r:embed="rId4">
            <a:alphaModFix/>
          </a:blip>
          <a:stretch>
            <a:fillRect/>
          </a:stretch>
        </p:blipFill>
        <p:spPr>
          <a:xfrm>
            <a:off x="5026600" y="3544550"/>
            <a:ext cx="3886200" cy="1114425"/>
          </a:xfrm>
          <a:prstGeom prst="rect">
            <a:avLst/>
          </a:prstGeom>
          <a:noFill/>
          <a:ln>
            <a:noFill/>
          </a:ln>
        </p:spPr>
      </p:pic>
      <p:sp>
        <p:nvSpPr>
          <p:cNvPr id="363" name="Google Shape;363;p39"/>
          <p:cNvSpPr txBox="1"/>
          <p:nvPr/>
        </p:nvSpPr>
        <p:spPr>
          <a:xfrm>
            <a:off x="4505425" y="3329725"/>
            <a:ext cx="15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Output:</a:t>
            </a:r>
            <a:endParaRPr b="1" sz="10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nvSpPr>
        <p:spPr>
          <a:xfrm>
            <a:off x="-362375" y="3329450"/>
            <a:ext cx="15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Output:</a:t>
            </a:r>
            <a:endParaRPr b="1" sz="1000">
              <a:solidFill>
                <a:schemeClr val="dk1"/>
              </a:solidFill>
              <a:latin typeface="Montserrat"/>
              <a:ea typeface="Montserrat"/>
              <a:cs typeface="Montserrat"/>
              <a:sym typeface="Montserrat"/>
            </a:endParaRPr>
          </a:p>
        </p:txBody>
      </p:sp>
      <p:pic>
        <p:nvPicPr>
          <p:cNvPr id="369" name="Google Shape;369;p40"/>
          <p:cNvPicPr preferRelativeResize="0"/>
          <p:nvPr/>
        </p:nvPicPr>
        <p:blipFill rotWithShape="1">
          <a:blip r:embed="rId3">
            <a:alphaModFix/>
          </a:blip>
          <a:srcRect b="2959" l="0" r="0" t="0"/>
          <a:stretch/>
        </p:blipFill>
        <p:spPr>
          <a:xfrm>
            <a:off x="0" y="290100"/>
            <a:ext cx="4278450" cy="3039350"/>
          </a:xfrm>
          <a:prstGeom prst="rect">
            <a:avLst/>
          </a:prstGeom>
          <a:noFill/>
          <a:ln>
            <a:noFill/>
          </a:ln>
        </p:spPr>
      </p:pic>
      <p:pic>
        <p:nvPicPr>
          <p:cNvPr id="370" name="Google Shape;370;p40"/>
          <p:cNvPicPr preferRelativeResize="0"/>
          <p:nvPr/>
        </p:nvPicPr>
        <p:blipFill rotWithShape="1">
          <a:blip r:embed="rId4">
            <a:alphaModFix/>
          </a:blip>
          <a:srcRect b="8792" l="0" r="0" t="0"/>
          <a:stretch/>
        </p:blipFill>
        <p:spPr>
          <a:xfrm>
            <a:off x="0" y="3598600"/>
            <a:ext cx="2725925" cy="1194200"/>
          </a:xfrm>
          <a:prstGeom prst="rect">
            <a:avLst/>
          </a:prstGeom>
          <a:noFill/>
          <a:ln>
            <a:noFill/>
          </a:ln>
        </p:spPr>
      </p:pic>
      <p:pic>
        <p:nvPicPr>
          <p:cNvPr id="371" name="Google Shape;371;p40"/>
          <p:cNvPicPr preferRelativeResize="0"/>
          <p:nvPr/>
        </p:nvPicPr>
        <p:blipFill>
          <a:blip r:embed="rId5">
            <a:alphaModFix/>
          </a:blip>
          <a:stretch>
            <a:fillRect/>
          </a:stretch>
        </p:blipFill>
        <p:spPr>
          <a:xfrm>
            <a:off x="6684238" y="3598600"/>
            <a:ext cx="2459762" cy="1194200"/>
          </a:xfrm>
          <a:prstGeom prst="rect">
            <a:avLst/>
          </a:prstGeom>
          <a:noFill/>
          <a:ln>
            <a:noFill/>
          </a:ln>
        </p:spPr>
      </p:pic>
      <p:pic>
        <p:nvPicPr>
          <p:cNvPr id="372" name="Google Shape;372;p40"/>
          <p:cNvPicPr preferRelativeResize="0"/>
          <p:nvPr/>
        </p:nvPicPr>
        <p:blipFill rotWithShape="1">
          <a:blip r:embed="rId6">
            <a:alphaModFix/>
          </a:blip>
          <a:srcRect b="0" l="0" r="2553" t="0"/>
          <a:stretch/>
        </p:blipFill>
        <p:spPr>
          <a:xfrm>
            <a:off x="4325225" y="290100"/>
            <a:ext cx="4818776" cy="3039350"/>
          </a:xfrm>
          <a:prstGeom prst="rect">
            <a:avLst/>
          </a:prstGeom>
          <a:noFill/>
          <a:ln>
            <a:noFill/>
          </a:ln>
        </p:spPr>
      </p:pic>
      <p:sp>
        <p:nvSpPr>
          <p:cNvPr id="373" name="Google Shape;373;p40"/>
          <p:cNvSpPr txBox="1"/>
          <p:nvPr/>
        </p:nvSpPr>
        <p:spPr>
          <a:xfrm>
            <a:off x="6190825" y="3329450"/>
            <a:ext cx="15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Output:</a:t>
            </a:r>
            <a:endParaRPr b="1" sz="1000">
              <a:solidFill>
                <a:schemeClr val="dk1"/>
              </a:solidFill>
              <a:latin typeface="Montserrat"/>
              <a:ea typeface="Montserrat"/>
              <a:cs typeface="Montserrat"/>
              <a:sym typeface="Montserrat"/>
            </a:endParaRPr>
          </a:p>
        </p:txBody>
      </p:sp>
      <p:sp>
        <p:nvSpPr>
          <p:cNvPr id="374" name="Google Shape;374;p40"/>
          <p:cNvSpPr txBox="1"/>
          <p:nvPr/>
        </p:nvSpPr>
        <p:spPr>
          <a:xfrm>
            <a:off x="761575" y="-76200"/>
            <a:ext cx="1751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ontserrat"/>
                <a:ea typeface="Montserrat"/>
                <a:cs typeface="Montserrat"/>
                <a:sym typeface="Montserrat"/>
              </a:rPr>
              <a:t>W</a:t>
            </a:r>
            <a:r>
              <a:rPr b="1" lang="en" sz="1300">
                <a:solidFill>
                  <a:schemeClr val="dk1"/>
                </a:solidFill>
                <a:latin typeface="Montserrat"/>
                <a:ea typeface="Montserrat"/>
                <a:cs typeface="Montserrat"/>
                <a:sym typeface="Montserrat"/>
              </a:rPr>
              <a:t>ithout props:</a:t>
            </a:r>
            <a:endParaRPr b="1" sz="1300">
              <a:solidFill>
                <a:schemeClr val="dk1"/>
              </a:solidFill>
              <a:latin typeface="Montserrat"/>
              <a:ea typeface="Montserrat"/>
              <a:cs typeface="Montserrat"/>
              <a:sym typeface="Montserrat"/>
            </a:endParaRPr>
          </a:p>
        </p:txBody>
      </p:sp>
      <p:sp>
        <p:nvSpPr>
          <p:cNvPr id="375" name="Google Shape;375;p40"/>
          <p:cNvSpPr txBox="1"/>
          <p:nvPr/>
        </p:nvSpPr>
        <p:spPr>
          <a:xfrm>
            <a:off x="5545300" y="-76200"/>
            <a:ext cx="1751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Montserrat"/>
                <a:ea typeface="Montserrat"/>
                <a:cs typeface="Montserrat"/>
                <a:sym typeface="Montserrat"/>
              </a:rPr>
              <a:t>With props:</a:t>
            </a:r>
            <a:endParaRPr b="1" sz="1300">
              <a:solidFill>
                <a:schemeClr val="dk1"/>
              </a:solidFill>
              <a:latin typeface="Montserrat"/>
              <a:ea typeface="Montserrat"/>
              <a:cs typeface="Montserrat"/>
              <a:sym typeface="Montserrat"/>
            </a:endParaRPr>
          </a:p>
        </p:txBody>
      </p:sp>
      <p:sp>
        <p:nvSpPr>
          <p:cNvPr id="376" name="Google Shape;376;p40"/>
          <p:cNvSpPr txBox="1"/>
          <p:nvPr/>
        </p:nvSpPr>
        <p:spPr>
          <a:xfrm>
            <a:off x="6199500" y="4792800"/>
            <a:ext cx="2945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Syntax: &lt;Component property = "value"/&gt;</a:t>
            </a:r>
            <a:endParaRPr b="1" sz="10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idx="1" type="body"/>
          </p:nvPr>
        </p:nvSpPr>
        <p:spPr>
          <a:xfrm>
            <a:off x="3443175" y="1423025"/>
            <a:ext cx="5089500" cy="57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650">
                <a:solidFill>
                  <a:srgbClr val="0A0A23"/>
                </a:solidFill>
                <a:highlight>
                  <a:srgbClr val="FFFFFF"/>
                </a:highlight>
                <a:latin typeface="Lato"/>
                <a:ea typeface="Lato"/>
                <a:cs typeface="Lato"/>
                <a:sym typeface="Lato"/>
              </a:rPr>
              <a:t>React has another special built-in object called state, which allows components to create and manage their own data. </a:t>
            </a:r>
            <a:endParaRPr sz="1400">
              <a:solidFill>
                <a:srgbClr val="000000"/>
              </a:solidFill>
              <a:latin typeface="Montserrat Medium"/>
              <a:ea typeface="Montserrat Medium"/>
              <a:cs typeface="Montserrat Medium"/>
              <a:sym typeface="Montserrat Medium"/>
            </a:endParaRPr>
          </a:p>
        </p:txBody>
      </p:sp>
      <p:sp>
        <p:nvSpPr>
          <p:cNvPr id="382" name="Google Shape;382;p4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State?</a:t>
            </a:r>
            <a:endParaRPr/>
          </a:p>
        </p:txBody>
      </p:sp>
      <p:sp>
        <p:nvSpPr>
          <p:cNvPr id="383" name="Google Shape;383;p41"/>
          <p:cNvSpPr txBox="1"/>
          <p:nvPr>
            <p:ph idx="1" type="body"/>
          </p:nvPr>
        </p:nvSpPr>
        <p:spPr>
          <a:xfrm>
            <a:off x="3443175" y="2384255"/>
            <a:ext cx="5089500" cy="44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650">
                <a:solidFill>
                  <a:srgbClr val="0A0A23"/>
                </a:solidFill>
                <a:highlight>
                  <a:srgbClr val="FFFFFF"/>
                </a:highlight>
                <a:latin typeface="Lato"/>
                <a:ea typeface="Lato"/>
                <a:cs typeface="Lato"/>
                <a:sym typeface="Lato"/>
              </a:rPr>
              <a:t>So unlike props, components cannot pass data with state, but they can create and manage it internally.</a:t>
            </a:r>
            <a:endParaRPr sz="1400">
              <a:solidFill>
                <a:srgbClr val="000000"/>
              </a:solidFill>
              <a:latin typeface="Montserrat Medium"/>
              <a:ea typeface="Montserrat Medium"/>
              <a:cs typeface="Montserrat Medium"/>
              <a:sym typeface="Montserrat Medium"/>
            </a:endParaRPr>
          </a:p>
        </p:txBody>
      </p:sp>
      <p:pic>
        <p:nvPicPr>
          <p:cNvPr id="384" name="Google Shape;384;p41"/>
          <p:cNvPicPr preferRelativeResize="0"/>
          <p:nvPr/>
        </p:nvPicPr>
        <p:blipFill>
          <a:blip r:embed="rId3">
            <a:alphaModFix/>
          </a:blip>
          <a:stretch>
            <a:fillRect/>
          </a:stretch>
        </p:blipFill>
        <p:spPr>
          <a:xfrm>
            <a:off x="683825" y="1619200"/>
            <a:ext cx="2357644" cy="2171250"/>
          </a:xfrm>
          <a:prstGeom prst="rect">
            <a:avLst/>
          </a:prstGeom>
          <a:noFill/>
          <a:ln>
            <a:noFill/>
          </a:ln>
        </p:spPr>
      </p:pic>
      <p:pic>
        <p:nvPicPr>
          <p:cNvPr id="385" name="Google Shape;385;p41"/>
          <p:cNvPicPr preferRelativeResize="0"/>
          <p:nvPr/>
        </p:nvPicPr>
        <p:blipFill>
          <a:blip r:embed="rId4">
            <a:alphaModFix/>
          </a:blip>
          <a:stretch>
            <a:fillRect/>
          </a:stretch>
        </p:blipFill>
        <p:spPr>
          <a:xfrm>
            <a:off x="630175" y="1619211"/>
            <a:ext cx="2464933" cy="21712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type="title"/>
          </p:nvPr>
        </p:nvSpPr>
        <p:spPr>
          <a:xfrm>
            <a:off x="596975" y="456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pic>
        <p:nvPicPr>
          <p:cNvPr id="391" name="Google Shape;391;p42"/>
          <p:cNvPicPr preferRelativeResize="0"/>
          <p:nvPr/>
        </p:nvPicPr>
        <p:blipFill>
          <a:blip r:embed="rId3">
            <a:alphaModFix/>
          </a:blip>
          <a:stretch>
            <a:fillRect/>
          </a:stretch>
        </p:blipFill>
        <p:spPr>
          <a:xfrm>
            <a:off x="722650" y="712025"/>
            <a:ext cx="3634450" cy="4091399"/>
          </a:xfrm>
          <a:prstGeom prst="rect">
            <a:avLst/>
          </a:prstGeom>
          <a:noFill/>
          <a:ln>
            <a:noFill/>
          </a:ln>
        </p:spPr>
      </p:pic>
      <p:sp>
        <p:nvSpPr>
          <p:cNvPr id="392" name="Google Shape;392;p42"/>
          <p:cNvSpPr txBox="1"/>
          <p:nvPr/>
        </p:nvSpPr>
        <p:spPr>
          <a:xfrm>
            <a:off x="4527125" y="712025"/>
            <a:ext cx="3846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Medium"/>
                <a:ea typeface="Montserrat Medium"/>
                <a:cs typeface="Montserrat Medium"/>
                <a:sym typeface="Montserrat Medium"/>
              </a:rPr>
              <a:t>State holds the data that a component renders on the web application</a:t>
            </a:r>
            <a:endParaRPr>
              <a:solidFill>
                <a:schemeClr val="dk1"/>
              </a:solidFill>
              <a:latin typeface="Montserrat"/>
              <a:ea typeface="Montserrat"/>
              <a:cs typeface="Montserrat"/>
              <a:sym typeface="Montserrat"/>
            </a:endParaRPr>
          </a:p>
        </p:txBody>
      </p:sp>
      <p:sp>
        <p:nvSpPr>
          <p:cNvPr id="393" name="Google Shape;393;p42"/>
          <p:cNvSpPr/>
          <p:nvPr/>
        </p:nvSpPr>
        <p:spPr>
          <a:xfrm>
            <a:off x="743900" y="1243375"/>
            <a:ext cx="3613200" cy="106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733275" y="2957950"/>
            <a:ext cx="3613200" cy="88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txBox="1"/>
          <p:nvPr/>
        </p:nvSpPr>
        <p:spPr>
          <a:xfrm>
            <a:off x="4527125" y="1474025"/>
            <a:ext cx="4617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Medium"/>
                <a:ea typeface="Montserrat Medium"/>
                <a:cs typeface="Montserrat Medium"/>
                <a:sym typeface="Montserrat Medium"/>
              </a:rPr>
              <a:t>Refer to the state object anywhere in the component by using the </a:t>
            </a:r>
            <a:r>
              <a:rPr i="1" lang="en">
                <a:solidFill>
                  <a:schemeClr val="dk1"/>
                </a:solidFill>
                <a:latin typeface="Montserrat Medium"/>
                <a:ea typeface="Montserrat Medium"/>
                <a:cs typeface="Montserrat Medium"/>
                <a:sym typeface="Montserrat Medium"/>
              </a:rPr>
              <a:t>this.state.propertyname</a:t>
            </a:r>
            <a:r>
              <a:rPr lang="en">
                <a:solidFill>
                  <a:schemeClr val="dk1"/>
                </a:solidFill>
                <a:latin typeface="Montserrat Medium"/>
                <a:ea typeface="Montserrat Medium"/>
                <a:cs typeface="Montserrat Medium"/>
                <a:sym typeface="Montserrat Medium"/>
              </a:rPr>
              <a:t> syntax:</a:t>
            </a:r>
            <a:endParaRPr>
              <a:solidFill>
                <a:schemeClr val="dk1"/>
              </a:solidFill>
              <a:latin typeface="Montserrat"/>
              <a:ea typeface="Montserrat"/>
              <a:cs typeface="Montserrat"/>
              <a:sym typeface="Montserrat"/>
            </a:endParaRPr>
          </a:p>
        </p:txBody>
      </p:sp>
      <p:pic>
        <p:nvPicPr>
          <p:cNvPr id="396" name="Google Shape;396;p42"/>
          <p:cNvPicPr preferRelativeResize="0"/>
          <p:nvPr/>
        </p:nvPicPr>
        <p:blipFill rotWithShape="1">
          <a:blip r:embed="rId4">
            <a:alphaModFix/>
          </a:blip>
          <a:srcRect b="0" l="0" r="27055" t="0"/>
          <a:stretch/>
        </p:blipFill>
        <p:spPr>
          <a:xfrm>
            <a:off x="4726127" y="2717525"/>
            <a:ext cx="4218999" cy="888900"/>
          </a:xfrm>
          <a:prstGeom prst="rect">
            <a:avLst/>
          </a:prstGeom>
          <a:noFill/>
          <a:ln>
            <a:noFill/>
          </a:ln>
        </p:spPr>
      </p:pic>
      <p:sp>
        <p:nvSpPr>
          <p:cNvPr id="397" name="Google Shape;397;p42"/>
          <p:cNvSpPr txBox="1"/>
          <p:nvPr/>
        </p:nvSpPr>
        <p:spPr>
          <a:xfrm>
            <a:off x="4155175" y="2342075"/>
            <a:ext cx="15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Output:</a:t>
            </a:r>
            <a:endParaRPr b="1" sz="10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3"/>
                                        </p:tgtEl>
                                      </p:cBhvr>
                                    </p:animEffect>
                                    <p:set>
                                      <p:cBhvr>
                                        <p:cTn dur="1" fill="hold">
                                          <p:stCondLst>
                                            <p:cond delay="1000"/>
                                          </p:stCondLst>
                                        </p:cTn>
                                        <p:tgtEl>
                                          <p:spTgt spid="3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4"/>
                                        </p:tgtEl>
                                      </p:cBhvr>
                                    </p:animEffect>
                                    <p:set>
                                      <p:cBhvr>
                                        <p:cTn dur="1" fill="hold">
                                          <p:stCondLst>
                                            <p:cond delay="1000"/>
                                          </p:stCondLst>
                                        </p:cTn>
                                        <p:tgtEl>
                                          <p:spTgt spid="3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1" type="subTitle"/>
          </p:nvPr>
        </p:nvSpPr>
        <p:spPr>
          <a:xfrm>
            <a:off x="982625" y="1916891"/>
            <a:ext cx="3771000" cy="20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in 2013 by Jordan Walk,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Maintained by Facebook and the community as a whole</a:t>
            </a:r>
            <a:endParaRPr/>
          </a:p>
          <a:p>
            <a:pPr indent="0" lvl="0" marL="0" rtl="0" algn="l">
              <a:spcBef>
                <a:spcPts val="0"/>
              </a:spcBef>
              <a:spcAft>
                <a:spcPts val="0"/>
              </a:spcAft>
              <a:buNone/>
            </a:pPr>
            <a:br>
              <a:rPr lang="en"/>
            </a:br>
            <a:r>
              <a:rPr lang="en"/>
              <a:t>One of FaceBook’s first open-source projects</a:t>
            </a:r>
            <a:endParaRPr/>
          </a:p>
        </p:txBody>
      </p:sp>
      <p:sp>
        <p:nvSpPr>
          <p:cNvPr id="199" name="Google Shape;199;p25"/>
          <p:cNvSpPr txBox="1"/>
          <p:nvPr>
            <p:ph type="ctrTitle"/>
          </p:nvPr>
        </p:nvSpPr>
        <p:spPr>
          <a:xfrm>
            <a:off x="471050" y="522000"/>
            <a:ext cx="8377200" cy="9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(very) Brief History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idx="1" type="body"/>
          </p:nvPr>
        </p:nvSpPr>
        <p:spPr>
          <a:xfrm>
            <a:off x="611275" y="1423029"/>
            <a:ext cx="7921500" cy="7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State should not be modified directly, but it can be modified with a special method called </a:t>
            </a:r>
            <a:r>
              <a:rPr i="1" lang="en" sz="1400">
                <a:solidFill>
                  <a:srgbClr val="000000"/>
                </a:solidFill>
                <a:latin typeface="Montserrat Medium"/>
                <a:ea typeface="Montserrat Medium"/>
                <a:cs typeface="Montserrat Medium"/>
                <a:sym typeface="Montserrat Medium"/>
              </a:rPr>
              <a:t>setState( )</a:t>
            </a:r>
            <a:r>
              <a:rPr lang="en" sz="1400">
                <a:solidFill>
                  <a:srgbClr val="000000"/>
                </a:solidFill>
                <a:latin typeface="Montserrat Medium"/>
                <a:ea typeface="Montserrat Medium"/>
                <a:cs typeface="Montserrat Medium"/>
                <a:sym typeface="Montserrat Medium"/>
              </a:rPr>
              <a:t>.</a:t>
            </a:r>
            <a:endParaRPr sz="1400">
              <a:solidFill>
                <a:srgbClr val="000000"/>
              </a:solidFill>
              <a:latin typeface="Montserrat Medium"/>
              <a:ea typeface="Montserrat Medium"/>
              <a:cs typeface="Montserrat Medium"/>
              <a:sym typeface="Montserrat Medium"/>
            </a:endParaRPr>
          </a:p>
        </p:txBody>
      </p:sp>
      <p:sp>
        <p:nvSpPr>
          <p:cNvPr id="403" name="Google Shape;403;p43"/>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Updating a Component's State</a:t>
            </a:r>
            <a:endParaRPr/>
          </a:p>
        </p:txBody>
      </p:sp>
      <p:pic>
        <p:nvPicPr>
          <p:cNvPr id="404" name="Google Shape;404;p43"/>
          <p:cNvPicPr preferRelativeResize="0"/>
          <p:nvPr/>
        </p:nvPicPr>
        <p:blipFill>
          <a:blip r:embed="rId3">
            <a:alphaModFix/>
          </a:blip>
          <a:stretch>
            <a:fillRect/>
          </a:stretch>
        </p:blipFill>
        <p:spPr>
          <a:xfrm>
            <a:off x="2576513" y="2279825"/>
            <a:ext cx="3705225" cy="14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happens when state changes?</a:t>
            </a:r>
            <a:endParaRPr sz="3000"/>
          </a:p>
        </p:txBody>
      </p:sp>
      <p:grpSp>
        <p:nvGrpSpPr>
          <p:cNvPr id="410" name="Google Shape;410;p44"/>
          <p:cNvGrpSpPr/>
          <p:nvPr/>
        </p:nvGrpSpPr>
        <p:grpSpPr>
          <a:xfrm>
            <a:off x="396857" y="1185761"/>
            <a:ext cx="7950191" cy="775163"/>
            <a:chOff x="2789785" y="880977"/>
            <a:chExt cx="5221800" cy="731700"/>
          </a:xfrm>
        </p:grpSpPr>
        <p:sp>
          <p:nvSpPr>
            <p:cNvPr id="411" name="Google Shape;411;p44"/>
            <p:cNvSpPr/>
            <p:nvPr/>
          </p:nvSpPr>
          <p:spPr>
            <a:xfrm>
              <a:off x="2789785" y="880977"/>
              <a:ext cx="5221800" cy="731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
            <p:cNvSpPr txBox="1"/>
            <p:nvPr/>
          </p:nvSpPr>
          <p:spPr>
            <a:xfrm>
              <a:off x="2914389" y="965253"/>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A change in the state happens based on user-input, triggering an event, and so on. </a:t>
              </a:r>
              <a:endParaRPr sz="1200">
                <a:solidFill>
                  <a:srgbClr val="FFFFFF"/>
                </a:solidFill>
                <a:latin typeface="Roboto"/>
                <a:ea typeface="Roboto"/>
                <a:cs typeface="Roboto"/>
                <a:sym typeface="Roboto"/>
              </a:endParaRPr>
            </a:p>
          </p:txBody>
        </p:sp>
      </p:grpSp>
      <p:grpSp>
        <p:nvGrpSpPr>
          <p:cNvPr id="413" name="Google Shape;413;p44"/>
          <p:cNvGrpSpPr/>
          <p:nvPr/>
        </p:nvGrpSpPr>
        <p:grpSpPr>
          <a:xfrm>
            <a:off x="396861" y="2122653"/>
            <a:ext cx="7399807" cy="775163"/>
            <a:chOff x="2789787" y="1765338"/>
            <a:chExt cx="4860300" cy="731700"/>
          </a:xfrm>
        </p:grpSpPr>
        <p:sp>
          <p:nvSpPr>
            <p:cNvPr id="414" name="Google Shape;414;p44"/>
            <p:cNvSpPr/>
            <p:nvPr/>
          </p:nvSpPr>
          <p:spPr>
            <a:xfrm>
              <a:off x="2789787" y="1765338"/>
              <a:ext cx="4860300" cy="731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4"/>
            <p:cNvSpPr txBox="1"/>
            <p:nvPr/>
          </p:nvSpPr>
          <p:spPr>
            <a:xfrm>
              <a:off x="2914387" y="1971908"/>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React components (with state) are rendered based on the data in the state. State holds the initial information.</a:t>
              </a:r>
              <a:endParaRPr sz="1200">
                <a:solidFill>
                  <a:srgbClr val="FFFFFF"/>
                </a:solidFill>
                <a:latin typeface="Roboto"/>
                <a:ea typeface="Roboto"/>
                <a:cs typeface="Roboto"/>
                <a:sym typeface="Roboto"/>
              </a:endParaRPr>
            </a:p>
          </p:txBody>
        </p:sp>
      </p:grpSp>
      <p:grpSp>
        <p:nvGrpSpPr>
          <p:cNvPr id="416" name="Google Shape;416;p44"/>
          <p:cNvGrpSpPr/>
          <p:nvPr/>
        </p:nvGrpSpPr>
        <p:grpSpPr>
          <a:xfrm>
            <a:off x="396858" y="3056090"/>
            <a:ext cx="6847598" cy="775163"/>
            <a:chOff x="2789786" y="2646438"/>
            <a:chExt cx="4497602" cy="731700"/>
          </a:xfrm>
        </p:grpSpPr>
        <p:sp>
          <p:nvSpPr>
            <p:cNvPr id="417" name="Google Shape;417;p44"/>
            <p:cNvSpPr/>
            <p:nvPr/>
          </p:nvSpPr>
          <p:spPr>
            <a:xfrm>
              <a:off x="2789787" y="2646438"/>
              <a:ext cx="4497600" cy="731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4"/>
            <p:cNvSpPr txBox="1"/>
            <p:nvPr/>
          </p:nvSpPr>
          <p:spPr>
            <a:xfrm>
              <a:off x="2789786" y="2676997"/>
              <a:ext cx="4351500" cy="6291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So when state changes, React gets informed and immediately re-renders the DOM </a:t>
              </a:r>
              <a:r>
                <a:rPr b="1" lang="en" sz="1200">
                  <a:solidFill>
                    <a:srgbClr val="FFFFFF"/>
                  </a:solidFill>
                  <a:latin typeface="Roboto"/>
                  <a:ea typeface="Roboto"/>
                  <a:cs typeface="Roboto"/>
                  <a:sym typeface="Roboto"/>
                </a:rPr>
                <a:t>– not the whole DOM, but only the component with the updated state. </a:t>
              </a:r>
              <a:r>
                <a:rPr lang="en" sz="1200">
                  <a:solidFill>
                    <a:srgbClr val="FFFFFF"/>
                  </a:solidFill>
                  <a:latin typeface="Roboto"/>
                  <a:ea typeface="Roboto"/>
                  <a:cs typeface="Roboto"/>
                  <a:sym typeface="Roboto"/>
                </a:rPr>
                <a:t>This is one of the reasons why React is fast.</a:t>
              </a:r>
              <a:endParaRPr sz="1200">
                <a:solidFill>
                  <a:srgbClr val="FFFFFF"/>
                </a:solidFill>
                <a:latin typeface="Roboto"/>
                <a:ea typeface="Roboto"/>
                <a:cs typeface="Roboto"/>
                <a:sym typeface="Roboto"/>
              </a:endParaRPr>
            </a:p>
          </p:txBody>
        </p:sp>
      </p:grpSp>
      <p:grpSp>
        <p:nvGrpSpPr>
          <p:cNvPr id="419" name="Google Shape;419;p44"/>
          <p:cNvGrpSpPr/>
          <p:nvPr/>
        </p:nvGrpSpPr>
        <p:grpSpPr>
          <a:xfrm>
            <a:off x="396861" y="3992997"/>
            <a:ext cx="6297212" cy="775163"/>
            <a:chOff x="2789787" y="3530813"/>
            <a:chExt cx="4136100" cy="731700"/>
          </a:xfrm>
        </p:grpSpPr>
        <p:sp>
          <p:nvSpPr>
            <p:cNvPr id="420" name="Google Shape;420;p44"/>
            <p:cNvSpPr/>
            <p:nvPr/>
          </p:nvSpPr>
          <p:spPr>
            <a:xfrm>
              <a:off x="2789787" y="3530813"/>
              <a:ext cx="4136100" cy="731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4"/>
            <p:cNvSpPr txBox="1"/>
            <p:nvPr/>
          </p:nvSpPr>
          <p:spPr>
            <a:xfrm>
              <a:off x="2914388" y="3737366"/>
              <a:ext cx="3849900" cy="330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The setState( ) method triggers the re-rendering process for the updated parts. React gets informed, knows which part(s) to change, and does it quickly without re-rendering the whole DOM.</a:t>
              </a:r>
              <a:endParaRPr sz="1200">
                <a:solidFill>
                  <a:srgbClr val="FFFFFF"/>
                </a:solidFill>
                <a:latin typeface="Roboto"/>
                <a:ea typeface="Roboto"/>
                <a:cs typeface="Roboto"/>
                <a:sym typeface="Roboto"/>
              </a:endParaRPr>
            </a:p>
          </p:txBody>
        </p:sp>
      </p:grpSp>
      <p:sp>
        <p:nvSpPr>
          <p:cNvPr id="422" name="Google Shape;422;p44"/>
          <p:cNvSpPr/>
          <p:nvPr/>
        </p:nvSpPr>
        <p:spPr>
          <a:xfrm>
            <a:off x="-9525" y="4768225"/>
            <a:ext cx="9448800" cy="44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idx="1" type="body"/>
          </p:nvPr>
        </p:nvSpPr>
        <p:spPr>
          <a:xfrm>
            <a:off x="611275" y="1423029"/>
            <a:ext cx="7921500" cy="99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can perform actions based on user events.</a:t>
            </a:r>
            <a:endParaRPr sz="1400">
              <a:solidFill>
                <a:srgbClr val="000000"/>
              </a:solidFill>
              <a:latin typeface="Montserrat Medium"/>
              <a:ea typeface="Montserrat Medium"/>
              <a:cs typeface="Montserrat Medium"/>
              <a:sym typeface="Montserrat Medium"/>
            </a:endParaRPr>
          </a:p>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has some of the following events, similar to HTML: click, change, mouseover, etc….</a:t>
            </a:r>
            <a:endParaRPr sz="1400">
              <a:solidFill>
                <a:srgbClr val="000000"/>
              </a:solidFill>
              <a:latin typeface="Montserrat Medium"/>
              <a:ea typeface="Montserrat Medium"/>
              <a:cs typeface="Montserrat Medium"/>
              <a:sym typeface="Montserrat Medium"/>
            </a:endParaRPr>
          </a:p>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event handlers are written inside curly braces</a:t>
            </a:r>
            <a:endParaRPr sz="1400">
              <a:solidFill>
                <a:srgbClr val="000000"/>
              </a:solidFill>
              <a:latin typeface="Montserrat Medium"/>
              <a:ea typeface="Montserrat Medium"/>
              <a:cs typeface="Montserrat Medium"/>
              <a:sym typeface="Montserrat Medium"/>
            </a:endParaRPr>
          </a:p>
        </p:txBody>
      </p:sp>
      <p:sp>
        <p:nvSpPr>
          <p:cNvPr id="428" name="Google Shape;428;p4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429" name="Google Shape;429;p45"/>
          <p:cNvSpPr txBox="1"/>
          <p:nvPr/>
        </p:nvSpPr>
        <p:spPr>
          <a:xfrm>
            <a:off x="292250" y="2302875"/>
            <a:ext cx="673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Medium"/>
                <a:ea typeface="Montserrat Medium"/>
                <a:cs typeface="Montserrat Medium"/>
                <a:sym typeface="Montserrat Medium"/>
              </a:rPr>
              <a:t>React:</a:t>
            </a:r>
            <a:endParaRPr sz="1600">
              <a:latin typeface="Montserrat Medium"/>
              <a:ea typeface="Montserrat Medium"/>
              <a:cs typeface="Montserrat Medium"/>
              <a:sym typeface="Montserrat Medium"/>
            </a:endParaRPr>
          </a:p>
        </p:txBody>
      </p:sp>
      <p:pic>
        <p:nvPicPr>
          <p:cNvPr id="430" name="Google Shape;430;p45"/>
          <p:cNvPicPr preferRelativeResize="0"/>
          <p:nvPr/>
        </p:nvPicPr>
        <p:blipFill>
          <a:blip r:embed="rId3">
            <a:alphaModFix/>
          </a:blip>
          <a:stretch>
            <a:fillRect/>
          </a:stretch>
        </p:blipFill>
        <p:spPr>
          <a:xfrm>
            <a:off x="292250" y="2733975"/>
            <a:ext cx="5576350" cy="607425"/>
          </a:xfrm>
          <a:prstGeom prst="rect">
            <a:avLst/>
          </a:prstGeom>
          <a:noFill/>
          <a:ln>
            <a:noFill/>
          </a:ln>
        </p:spPr>
      </p:pic>
      <p:sp>
        <p:nvSpPr>
          <p:cNvPr id="431" name="Google Shape;431;p45"/>
          <p:cNvSpPr txBox="1"/>
          <p:nvPr/>
        </p:nvSpPr>
        <p:spPr>
          <a:xfrm>
            <a:off x="292250" y="3522075"/>
            <a:ext cx="673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Medium"/>
                <a:ea typeface="Montserrat Medium"/>
                <a:cs typeface="Montserrat Medium"/>
                <a:sym typeface="Montserrat Medium"/>
              </a:rPr>
              <a:t>HTML</a:t>
            </a:r>
            <a:r>
              <a:rPr lang="en" sz="1600">
                <a:latin typeface="Montserrat Medium"/>
                <a:ea typeface="Montserrat Medium"/>
                <a:cs typeface="Montserrat Medium"/>
                <a:sym typeface="Montserrat Medium"/>
              </a:rPr>
              <a:t>:</a:t>
            </a:r>
            <a:endParaRPr sz="1600">
              <a:latin typeface="Montserrat Medium"/>
              <a:ea typeface="Montserrat Medium"/>
              <a:cs typeface="Montserrat Medium"/>
              <a:sym typeface="Montserrat Medium"/>
            </a:endParaRPr>
          </a:p>
        </p:txBody>
      </p:sp>
      <p:pic>
        <p:nvPicPr>
          <p:cNvPr id="432" name="Google Shape;432;p45"/>
          <p:cNvPicPr preferRelativeResize="0"/>
          <p:nvPr/>
        </p:nvPicPr>
        <p:blipFill>
          <a:blip r:embed="rId4">
            <a:alphaModFix/>
          </a:blip>
          <a:stretch>
            <a:fillRect/>
          </a:stretch>
        </p:blipFill>
        <p:spPr>
          <a:xfrm>
            <a:off x="211500" y="3977000"/>
            <a:ext cx="5737841" cy="60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1000"/>
                                        <p:tgtEl>
                                          <p:spTgt spid="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animEffect filter="fade" transition="in">
                                      <p:cBhvr>
                                        <p:cTn dur="1000"/>
                                        <p:tgtEl>
                                          <p:spTgt spid="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animEffect filter="fade" transition="in">
                                      <p:cBhvr>
                                        <p:cTn dur="1000"/>
                                        <p:tgtEl>
                                          <p:spTgt spid="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idx="1" type="subTitle"/>
          </p:nvPr>
        </p:nvSpPr>
        <p:spPr>
          <a:xfrm>
            <a:off x="592423" y="2517825"/>
            <a:ext cx="2691300" cy="10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Time for Demo</a:t>
            </a:r>
            <a:endParaRPr b="1" sz="2000"/>
          </a:p>
        </p:txBody>
      </p:sp>
      <p:sp>
        <p:nvSpPr>
          <p:cNvPr id="438" name="Google Shape;438;p46"/>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solidFill>
                  <a:srgbClr val="FFFFFF"/>
                </a:solidFill>
              </a:rPr>
              <a:t>YOU!!!</a:t>
            </a:r>
            <a:endParaRPr>
              <a:solidFill>
                <a:srgbClr val="FFFFFF"/>
              </a:solidFill>
            </a:endParaRPr>
          </a:p>
        </p:txBody>
      </p:sp>
      <p:sp>
        <p:nvSpPr>
          <p:cNvPr id="439" name="Google Shape;439;p46"/>
          <p:cNvSpPr/>
          <p:nvPr/>
        </p:nvSpPr>
        <p:spPr>
          <a:xfrm>
            <a:off x="595125" y="3464425"/>
            <a:ext cx="2763000" cy="1083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 type="body"/>
          </p:nvPr>
        </p:nvSpPr>
        <p:spPr>
          <a:xfrm>
            <a:off x="2708800" y="1423025"/>
            <a:ext cx="5823900" cy="7554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ontserrat Medium"/>
              <a:buChar char="●"/>
            </a:pPr>
            <a:r>
              <a:rPr lang="en" sz="1400">
                <a:latin typeface="Montserrat Medium"/>
                <a:ea typeface="Montserrat Medium"/>
                <a:cs typeface="Montserrat Medium"/>
                <a:sym typeface="Montserrat Medium"/>
              </a:rPr>
              <a:t>React is a JavaScript library for building fast and interactive user interfaces for the web as well as mobile applications. </a:t>
            </a:r>
            <a:endParaRPr sz="1400">
              <a:latin typeface="Montserrat Medium"/>
              <a:ea typeface="Montserrat Medium"/>
              <a:cs typeface="Montserrat Medium"/>
              <a:sym typeface="Montserrat Medium"/>
            </a:endParaRPr>
          </a:p>
        </p:txBody>
      </p:sp>
      <p:sp>
        <p:nvSpPr>
          <p:cNvPr id="205" name="Google Shape;205;p2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React?</a:t>
            </a:r>
            <a:endParaRPr/>
          </a:p>
        </p:txBody>
      </p:sp>
      <p:pic>
        <p:nvPicPr>
          <p:cNvPr id="206" name="Google Shape;206;p26"/>
          <p:cNvPicPr preferRelativeResize="0"/>
          <p:nvPr/>
        </p:nvPicPr>
        <p:blipFill>
          <a:blip r:embed="rId3">
            <a:alphaModFix/>
          </a:blip>
          <a:stretch>
            <a:fillRect/>
          </a:stretch>
        </p:blipFill>
        <p:spPr>
          <a:xfrm>
            <a:off x="152400" y="1255216"/>
            <a:ext cx="2228850" cy="1952625"/>
          </a:xfrm>
          <a:prstGeom prst="rect">
            <a:avLst/>
          </a:prstGeom>
          <a:noFill/>
          <a:ln>
            <a:noFill/>
          </a:ln>
        </p:spPr>
      </p:pic>
      <p:sp>
        <p:nvSpPr>
          <p:cNvPr id="207" name="Google Shape;207;p26"/>
          <p:cNvSpPr txBox="1"/>
          <p:nvPr>
            <p:ph idx="1" type="body"/>
          </p:nvPr>
        </p:nvSpPr>
        <p:spPr>
          <a:xfrm>
            <a:off x="2708800" y="2194050"/>
            <a:ext cx="5823900" cy="7554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Montserrat Medium"/>
              <a:buChar char="●"/>
            </a:pPr>
            <a:r>
              <a:rPr lang="en" sz="1400">
                <a:latin typeface="Montserrat Medium"/>
                <a:ea typeface="Montserrat Medium"/>
                <a:cs typeface="Montserrat Medium"/>
                <a:sym typeface="Montserrat Medium"/>
              </a:rPr>
              <a:t>It is an open -source, reusable component - based front end library</a:t>
            </a:r>
            <a:endParaRPr sz="1400">
              <a:latin typeface="Montserrat Medium"/>
              <a:ea typeface="Montserrat Medium"/>
              <a:cs typeface="Montserrat Medium"/>
              <a:sym typeface="Montserrat Medium"/>
            </a:endParaRPr>
          </a:p>
        </p:txBody>
      </p:sp>
      <p:sp>
        <p:nvSpPr>
          <p:cNvPr id="208" name="Google Shape;208;p26"/>
          <p:cNvSpPr txBox="1"/>
          <p:nvPr>
            <p:ph idx="1" type="body"/>
          </p:nvPr>
        </p:nvSpPr>
        <p:spPr>
          <a:xfrm>
            <a:off x="2723075" y="2774625"/>
            <a:ext cx="5823900" cy="75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Medium"/>
              <a:buChar char="●"/>
            </a:pPr>
            <a:r>
              <a:rPr lang="en" sz="1400">
                <a:latin typeface="Montserrat Medium"/>
                <a:ea typeface="Montserrat Medium"/>
                <a:cs typeface="Montserrat Medium"/>
                <a:sym typeface="Montserrat Medium"/>
              </a:rPr>
              <a:t>In a model view controller architecture, React is the "View" which is responsible for how the app looks and feels.</a:t>
            </a:r>
            <a:endParaRPr sz="1400">
              <a:latin typeface="Montserrat Medium"/>
              <a:ea typeface="Montserrat Medium"/>
              <a:cs typeface="Montserrat Medium"/>
              <a:sym typeface="Montserrat Medium"/>
            </a:endParaRPr>
          </a:p>
        </p:txBody>
      </p:sp>
      <p:pic>
        <p:nvPicPr>
          <p:cNvPr id="209" name="Google Shape;209;p26"/>
          <p:cNvPicPr preferRelativeResize="0"/>
          <p:nvPr/>
        </p:nvPicPr>
        <p:blipFill>
          <a:blip r:embed="rId4">
            <a:alphaModFix/>
          </a:blip>
          <a:stretch>
            <a:fillRect/>
          </a:stretch>
        </p:blipFill>
        <p:spPr>
          <a:xfrm>
            <a:off x="318826" y="1340534"/>
            <a:ext cx="2062425" cy="2026266"/>
          </a:xfrm>
          <a:prstGeom prst="rect">
            <a:avLst/>
          </a:prstGeom>
          <a:noFill/>
          <a:ln>
            <a:noFill/>
          </a:ln>
        </p:spPr>
      </p:pic>
      <p:pic>
        <p:nvPicPr>
          <p:cNvPr id="210" name="Google Shape;210;p26"/>
          <p:cNvPicPr preferRelativeResize="0"/>
          <p:nvPr/>
        </p:nvPicPr>
        <p:blipFill>
          <a:blip r:embed="rId5">
            <a:alphaModFix/>
          </a:blip>
          <a:stretch>
            <a:fillRect/>
          </a:stretch>
        </p:blipFill>
        <p:spPr>
          <a:xfrm>
            <a:off x="364240" y="1370202"/>
            <a:ext cx="2062425" cy="1966934"/>
          </a:xfrm>
          <a:prstGeom prst="rect">
            <a:avLst/>
          </a:prstGeom>
          <a:noFill/>
          <a:ln>
            <a:noFill/>
          </a:ln>
        </p:spPr>
      </p:pic>
      <p:sp>
        <p:nvSpPr>
          <p:cNvPr id="211" name="Google Shape;211;p26"/>
          <p:cNvSpPr txBox="1"/>
          <p:nvPr>
            <p:ph idx="1" type="body"/>
          </p:nvPr>
        </p:nvSpPr>
        <p:spPr>
          <a:xfrm>
            <a:off x="2708800" y="3530025"/>
            <a:ext cx="5823900" cy="75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Medium"/>
              <a:buChar char="●"/>
            </a:pPr>
            <a:r>
              <a:rPr lang="en" sz="1400">
                <a:latin typeface="Montserrat Medium"/>
                <a:ea typeface="Montserrat Medium"/>
                <a:cs typeface="Montserrat Medium"/>
                <a:sym typeface="Montserrat Medium"/>
              </a:rPr>
              <a:t>React is a combination of HTML (Hypertext Markup Language), CSS </a:t>
            </a:r>
            <a:r>
              <a:rPr lang="en" sz="1400">
                <a:latin typeface="Montserrat Medium"/>
                <a:ea typeface="Montserrat Medium"/>
                <a:cs typeface="Montserrat Medium"/>
                <a:sym typeface="Montserrat Medium"/>
              </a:rPr>
              <a:t>(Cascading Style Sheets)</a:t>
            </a:r>
            <a:r>
              <a:rPr lang="en" sz="1400">
                <a:latin typeface="Montserrat Medium"/>
                <a:ea typeface="Montserrat Medium"/>
                <a:cs typeface="Montserrat Medium"/>
                <a:sym typeface="Montserrat Medium"/>
              </a:rPr>
              <a:t>, and JavaScript. CSS is used only for styling the webpage or application </a:t>
            </a:r>
            <a:endParaRPr sz="1400">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idx="1" type="body"/>
          </p:nvPr>
        </p:nvSpPr>
        <p:spPr>
          <a:xfrm>
            <a:off x="3794075" y="1423025"/>
            <a:ext cx="4689000" cy="499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Montserrat Medium"/>
              <a:buChar char="●"/>
            </a:pPr>
            <a:r>
              <a:rPr lang="en" sz="1400">
                <a:solidFill>
                  <a:srgbClr val="000000"/>
                </a:solidFill>
                <a:latin typeface="Montserrat Medium"/>
                <a:ea typeface="Montserrat Medium"/>
                <a:cs typeface="Montserrat Medium"/>
                <a:sym typeface="Montserrat Medium"/>
              </a:rPr>
              <a:t>Easy creation of dynamic web applications</a:t>
            </a:r>
            <a:endParaRPr sz="1400">
              <a:solidFill>
                <a:srgbClr val="000000"/>
              </a:solidFill>
              <a:latin typeface="Montserrat Medium"/>
              <a:ea typeface="Montserrat Medium"/>
              <a:cs typeface="Montserrat Medium"/>
              <a:sym typeface="Montserrat Medium"/>
            </a:endParaRPr>
          </a:p>
        </p:txBody>
      </p:sp>
      <p:sp>
        <p:nvSpPr>
          <p:cNvPr id="217" name="Google Shape;217;p27"/>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Should You Use React?</a:t>
            </a:r>
            <a:endParaRPr/>
          </a:p>
        </p:txBody>
      </p:sp>
      <p:pic>
        <p:nvPicPr>
          <p:cNvPr id="218" name="Google Shape;218;p27"/>
          <p:cNvPicPr preferRelativeResize="0"/>
          <p:nvPr/>
        </p:nvPicPr>
        <p:blipFill>
          <a:blip r:embed="rId3">
            <a:alphaModFix/>
          </a:blip>
          <a:stretch>
            <a:fillRect/>
          </a:stretch>
        </p:blipFill>
        <p:spPr>
          <a:xfrm>
            <a:off x="596975" y="1561950"/>
            <a:ext cx="2305475" cy="2130525"/>
          </a:xfrm>
          <a:prstGeom prst="rect">
            <a:avLst/>
          </a:prstGeom>
          <a:noFill/>
          <a:ln>
            <a:noFill/>
          </a:ln>
        </p:spPr>
      </p:pic>
      <p:sp>
        <p:nvSpPr>
          <p:cNvPr id="219" name="Google Shape;219;p27"/>
          <p:cNvSpPr txBox="1"/>
          <p:nvPr>
            <p:ph idx="1" type="body"/>
          </p:nvPr>
        </p:nvSpPr>
        <p:spPr>
          <a:xfrm>
            <a:off x="3794025" y="1812500"/>
            <a:ext cx="4959600" cy="499800"/>
          </a:xfrm>
          <a:prstGeom prst="rect">
            <a:avLst/>
          </a:prstGeom>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Montserrat Medium"/>
              <a:buChar char="●"/>
            </a:pPr>
            <a:r>
              <a:rPr lang="en" sz="1400">
                <a:solidFill>
                  <a:srgbClr val="000000"/>
                </a:solidFill>
                <a:latin typeface="Montserrat Medium"/>
                <a:ea typeface="Montserrat Medium"/>
                <a:cs typeface="Montserrat Medium"/>
                <a:sym typeface="Montserrat Medium"/>
              </a:rPr>
              <a:t>Can also be used for mobile apps</a:t>
            </a:r>
            <a:endParaRPr sz="1400">
              <a:solidFill>
                <a:srgbClr val="000000"/>
              </a:solidFill>
              <a:latin typeface="Montserrat Medium"/>
              <a:ea typeface="Montserrat Medium"/>
              <a:cs typeface="Montserrat Medium"/>
              <a:sym typeface="Montserrat Medium"/>
            </a:endParaRPr>
          </a:p>
        </p:txBody>
      </p:sp>
      <p:sp>
        <p:nvSpPr>
          <p:cNvPr id="220" name="Google Shape;220;p27"/>
          <p:cNvSpPr txBox="1"/>
          <p:nvPr>
            <p:ph idx="1" type="body"/>
          </p:nvPr>
        </p:nvSpPr>
        <p:spPr>
          <a:xfrm>
            <a:off x="3794025" y="2229725"/>
            <a:ext cx="4959600" cy="447600"/>
          </a:xfrm>
          <a:prstGeom prst="rect">
            <a:avLst/>
          </a:prstGeom>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Montserrat Medium"/>
              <a:buChar char="●"/>
            </a:pPr>
            <a:r>
              <a:rPr lang="en" sz="1400">
                <a:solidFill>
                  <a:srgbClr val="000000"/>
                </a:solidFill>
                <a:latin typeface="Montserrat Medium"/>
                <a:ea typeface="Montserrat Medium"/>
                <a:cs typeface="Montserrat Medium"/>
                <a:sym typeface="Montserrat Medium"/>
              </a:rPr>
              <a:t>Reusable components</a:t>
            </a:r>
            <a:endParaRPr sz="1400">
              <a:solidFill>
                <a:srgbClr val="000000"/>
              </a:solidFill>
              <a:latin typeface="Montserrat Medium"/>
              <a:ea typeface="Montserrat Medium"/>
              <a:cs typeface="Montserrat Medium"/>
              <a:sym typeface="Montserrat Medium"/>
            </a:endParaRPr>
          </a:p>
        </p:txBody>
      </p:sp>
      <p:sp>
        <p:nvSpPr>
          <p:cNvPr id="221" name="Google Shape;221;p27"/>
          <p:cNvSpPr txBox="1"/>
          <p:nvPr>
            <p:ph idx="1" type="body"/>
          </p:nvPr>
        </p:nvSpPr>
        <p:spPr>
          <a:xfrm>
            <a:off x="3794075" y="2618350"/>
            <a:ext cx="4959600" cy="597900"/>
          </a:xfrm>
          <a:prstGeom prst="rect">
            <a:avLst/>
          </a:prstGeom>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Montserrat Medium"/>
              <a:buChar char="●"/>
            </a:pPr>
            <a:r>
              <a:rPr lang="en" sz="1400">
                <a:solidFill>
                  <a:srgbClr val="000000"/>
                </a:solidFill>
                <a:latin typeface="Montserrat Medium"/>
                <a:ea typeface="Montserrat Medium"/>
                <a:cs typeface="Montserrat Medium"/>
                <a:sym typeface="Montserrat Medium"/>
              </a:rPr>
              <a:t>Dedicated debugging tools</a:t>
            </a:r>
            <a:endParaRPr sz="1400">
              <a:solidFill>
                <a:srgbClr val="000000"/>
              </a:solidFill>
              <a:latin typeface="Montserrat Medium"/>
              <a:ea typeface="Montserrat Medium"/>
              <a:cs typeface="Montserrat Medium"/>
              <a:sym typeface="Montserrat Medium"/>
            </a:endParaRPr>
          </a:p>
        </p:txBody>
      </p:sp>
      <p:sp>
        <p:nvSpPr>
          <p:cNvPr id="222" name="Google Shape;222;p27"/>
          <p:cNvSpPr txBox="1"/>
          <p:nvPr>
            <p:ph idx="1" type="body"/>
          </p:nvPr>
        </p:nvSpPr>
        <p:spPr>
          <a:xfrm>
            <a:off x="3793975" y="3006375"/>
            <a:ext cx="4959600" cy="750600"/>
          </a:xfrm>
          <a:prstGeom prst="rect">
            <a:avLst/>
          </a:prstGeom>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Montserrat Medium"/>
              <a:buChar char="●"/>
            </a:pPr>
            <a:r>
              <a:rPr lang="en" sz="1400">
                <a:solidFill>
                  <a:srgbClr val="000000"/>
                </a:solidFill>
                <a:latin typeface="Montserrat Medium"/>
                <a:ea typeface="Montserrat Medium"/>
                <a:cs typeface="Montserrat Medium"/>
                <a:sym typeface="Montserrat Medium"/>
              </a:rPr>
              <a:t>Most popular front-end library by a wide margin (</a:t>
            </a:r>
            <a:r>
              <a:rPr lang="en" sz="1400" u="sng">
                <a:solidFill>
                  <a:schemeClr val="hlink"/>
                </a:solidFill>
                <a:latin typeface="Montserrat Medium"/>
                <a:ea typeface="Montserrat Medium"/>
                <a:cs typeface="Montserrat Medium"/>
                <a:sym typeface="Montserrat Medium"/>
                <a:hlinkClick r:id="rId4"/>
              </a:rPr>
              <a:t>Check this Out!</a:t>
            </a:r>
            <a:r>
              <a:rPr lang="en" sz="1400">
                <a:solidFill>
                  <a:srgbClr val="000000"/>
                </a:solidFill>
                <a:latin typeface="Montserrat Medium"/>
                <a:ea typeface="Montserrat Medium"/>
                <a:cs typeface="Montserrat Medium"/>
                <a:sym typeface="Montserrat Medium"/>
              </a:rPr>
              <a:t>)</a:t>
            </a:r>
            <a:endParaRPr sz="1400">
              <a:solidFill>
                <a:srgbClr val="000000"/>
              </a:solidFill>
              <a:latin typeface="Montserrat Medium"/>
              <a:ea typeface="Montserrat Medium"/>
              <a:cs typeface="Montserrat Medium"/>
              <a:sym typeface="Montserrat Medium"/>
            </a:endParaRPr>
          </a:p>
        </p:txBody>
      </p:sp>
      <p:pic>
        <p:nvPicPr>
          <p:cNvPr id="223" name="Google Shape;223;p27"/>
          <p:cNvPicPr preferRelativeResize="0"/>
          <p:nvPr/>
        </p:nvPicPr>
        <p:blipFill>
          <a:blip r:embed="rId5">
            <a:alphaModFix/>
          </a:blip>
          <a:stretch>
            <a:fillRect/>
          </a:stretch>
        </p:blipFill>
        <p:spPr>
          <a:xfrm>
            <a:off x="675195" y="1561950"/>
            <a:ext cx="2111704" cy="2038050"/>
          </a:xfrm>
          <a:prstGeom prst="rect">
            <a:avLst/>
          </a:prstGeom>
          <a:noFill/>
          <a:ln>
            <a:noFill/>
          </a:ln>
        </p:spPr>
      </p:pic>
      <p:pic>
        <p:nvPicPr>
          <p:cNvPr id="224" name="Google Shape;224;p27"/>
          <p:cNvPicPr preferRelativeResize="0"/>
          <p:nvPr/>
        </p:nvPicPr>
        <p:blipFill>
          <a:blip r:embed="rId6">
            <a:alphaModFix/>
          </a:blip>
          <a:stretch>
            <a:fillRect/>
          </a:stretch>
        </p:blipFill>
        <p:spPr>
          <a:xfrm>
            <a:off x="686524" y="1624350"/>
            <a:ext cx="2089050" cy="1913244"/>
          </a:xfrm>
          <a:prstGeom prst="rect">
            <a:avLst/>
          </a:prstGeom>
          <a:noFill/>
          <a:ln>
            <a:noFill/>
          </a:ln>
        </p:spPr>
      </p:pic>
      <p:pic>
        <p:nvPicPr>
          <p:cNvPr id="225" name="Google Shape;225;p27"/>
          <p:cNvPicPr preferRelativeResize="0"/>
          <p:nvPr/>
        </p:nvPicPr>
        <p:blipFill>
          <a:blip r:embed="rId7">
            <a:alphaModFix/>
          </a:blip>
          <a:stretch>
            <a:fillRect/>
          </a:stretch>
        </p:blipFill>
        <p:spPr>
          <a:xfrm>
            <a:off x="686525" y="1761451"/>
            <a:ext cx="2089050" cy="2084365"/>
          </a:xfrm>
          <a:prstGeom prst="rect">
            <a:avLst/>
          </a:prstGeom>
          <a:noFill/>
          <a:ln>
            <a:noFill/>
          </a:ln>
        </p:spPr>
      </p:pic>
      <p:pic>
        <p:nvPicPr>
          <p:cNvPr id="226" name="Google Shape;226;p27"/>
          <p:cNvPicPr preferRelativeResize="0"/>
          <p:nvPr/>
        </p:nvPicPr>
        <p:blipFill>
          <a:blip r:embed="rId8">
            <a:alphaModFix/>
          </a:blip>
          <a:stretch>
            <a:fillRect/>
          </a:stretch>
        </p:blipFill>
        <p:spPr>
          <a:xfrm>
            <a:off x="596976" y="1650901"/>
            <a:ext cx="2305475" cy="230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28"/>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JSX - JavaScript Syntax Extension</a:t>
            </a:r>
            <a:endParaRPr sz="1400">
              <a:solidFill>
                <a:srgbClr val="000000"/>
              </a:solidFill>
              <a:latin typeface="Montserrat Medium"/>
              <a:ea typeface="Montserrat Medium"/>
              <a:cs typeface="Montserrat Medium"/>
              <a:sym typeface="Montserrat Medium"/>
            </a:endParaRPr>
          </a:p>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Virtual DOM</a:t>
            </a:r>
            <a:endParaRPr sz="1400">
              <a:solidFill>
                <a:srgbClr val="000000"/>
              </a:solidFill>
              <a:latin typeface="Montserrat Medium"/>
              <a:ea typeface="Montserrat Medium"/>
              <a:cs typeface="Montserrat Medium"/>
              <a:sym typeface="Montserrat Medium"/>
            </a:endParaRPr>
          </a:p>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Performance</a:t>
            </a:r>
            <a:endParaRPr sz="1400">
              <a:solidFill>
                <a:srgbClr val="000000"/>
              </a:solidFill>
              <a:latin typeface="Montserrat Medium"/>
              <a:ea typeface="Montserrat Medium"/>
              <a:cs typeface="Montserrat Medium"/>
              <a:sym typeface="Montserrat Medium"/>
            </a:endParaRPr>
          </a:p>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Debugging</a:t>
            </a:r>
            <a:endParaRPr sz="1400">
              <a:solidFill>
                <a:srgbClr val="000000"/>
              </a:solidFill>
              <a:latin typeface="Montserrat Medium"/>
              <a:ea typeface="Montserrat Medium"/>
              <a:cs typeface="Montserrat Medium"/>
              <a:sym typeface="Montserrat Medium"/>
            </a:endParaRPr>
          </a:p>
        </p:txBody>
      </p:sp>
      <p:sp>
        <p:nvSpPr>
          <p:cNvPr id="232" name="Google Shape;232;p28"/>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of React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000"/>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000"/>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000"/>
                                        <p:tgtEl>
                                          <p:spTgt spid="2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1000"/>
                                        <p:tgtEl>
                                          <p:spTgt spid="23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idx="1" type="body"/>
          </p:nvPr>
        </p:nvSpPr>
        <p:spPr>
          <a:xfrm>
            <a:off x="3409950" y="1442075"/>
            <a:ext cx="5010000" cy="98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Normally in frontend-related projects, we keep HTML, CSS, and JavaScript code in separate files. However in React, this works a bit differently.</a:t>
            </a:r>
            <a:endParaRPr sz="1400">
              <a:solidFill>
                <a:srgbClr val="000000"/>
              </a:solidFill>
              <a:latin typeface="Montserrat Medium"/>
              <a:ea typeface="Montserrat Medium"/>
              <a:cs typeface="Montserrat Medium"/>
              <a:sym typeface="Montserrat Medium"/>
            </a:endParaRPr>
          </a:p>
        </p:txBody>
      </p:sp>
      <p:sp>
        <p:nvSpPr>
          <p:cNvPr id="238" name="Google Shape;238;p29"/>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JS with HTML</a:t>
            </a:r>
            <a:endParaRPr/>
          </a:p>
        </p:txBody>
      </p:sp>
      <p:pic>
        <p:nvPicPr>
          <p:cNvPr id="239" name="Google Shape;239;p29"/>
          <p:cNvPicPr preferRelativeResize="0"/>
          <p:nvPr/>
        </p:nvPicPr>
        <p:blipFill>
          <a:blip r:embed="rId3">
            <a:alphaModFix/>
          </a:blip>
          <a:stretch>
            <a:fillRect/>
          </a:stretch>
        </p:blipFill>
        <p:spPr>
          <a:xfrm>
            <a:off x="0" y="1621874"/>
            <a:ext cx="3324226" cy="2240650"/>
          </a:xfrm>
          <a:prstGeom prst="rect">
            <a:avLst/>
          </a:prstGeom>
          <a:noFill/>
          <a:ln>
            <a:noFill/>
          </a:ln>
        </p:spPr>
      </p:pic>
      <p:sp>
        <p:nvSpPr>
          <p:cNvPr id="240" name="Google Shape;240;p29"/>
          <p:cNvSpPr txBox="1"/>
          <p:nvPr>
            <p:ph idx="1" type="body"/>
          </p:nvPr>
        </p:nvSpPr>
        <p:spPr>
          <a:xfrm>
            <a:off x="3409950" y="2425175"/>
            <a:ext cx="5462700" cy="61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Medium"/>
              <a:buChar char="●"/>
            </a:pPr>
            <a:r>
              <a:rPr lang="en" sz="1400">
                <a:latin typeface="Montserrat Medium"/>
                <a:ea typeface="Montserrat Medium"/>
                <a:cs typeface="Montserrat Medium"/>
                <a:sym typeface="Montserrat Medium"/>
              </a:rPr>
              <a:t>JSX </a:t>
            </a:r>
            <a:r>
              <a:rPr lang="en" sz="1400">
                <a:solidFill>
                  <a:srgbClr val="000000"/>
                </a:solidFill>
                <a:latin typeface="Montserrat Medium"/>
                <a:ea typeface="Montserrat Medium"/>
                <a:cs typeface="Montserrat Medium"/>
                <a:sym typeface="Montserrat Medium"/>
              </a:rPr>
              <a:t>is a special syntax extension to JS for React </a:t>
            </a:r>
            <a:endParaRPr sz="1400">
              <a:solidFill>
                <a:srgbClr val="000000"/>
              </a:solidFill>
              <a:latin typeface="Montserrat Medium"/>
              <a:ea typeface="Montserrat Medium"/>
              <a:cs typeface="Montserrat Medium"/>
              <a:sym typeface="Montserrat Medium"/>
            </a:endParaRPr>
          </a:p>
        </p:txBody>
      </p:sp>
      <p:sp>
        <p:nvSpPr>
          <p:cNvPr id="241" name="Google Shape;241;p29"/>
          <p:cNvSpPr txBox="1"/>
          <p:nvPr>
            <p:ph idx="1" type="body"/>
          </p:nvPr>
        </p:nvSpPr>
        <p:spPr>
          <a:xfrm>
            <a:off x="3400425" y="2816100"/>
            <a:ext cx="5010000" cy="98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In React projects, we don't create separate HTML files, because JSX allows us to write HTML and JavaScript combined together in the same file. You can, however, separate your CSS in another file.</a:t>
            </a:r>
            <a:endParaRPr sz="1400">
              <a:solidFill>
                <a:srgbClr val="000000"/>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idx="1" type="body"/>
          </p:nvPr>
        </p:nvSpPr>
        <p:spPr>
          <a:xfrm>
            <a:off x="1811925" y="889625"/>
            <a:ext cx="6581400" cy="6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Document Object Model connects programming languages or script to web pages by representing the structure of a document - such as the HTML representing a web page in memory</a:t>
            </a:r>
            <a:endParaRPr sz="1400">
              <a:solidFill>
                <a:srgbClr val="000000"/>
              </a:solidFill>
              <a:latin typeface="Montserrat Medium"/>
              <a:ea typeface="Montserrat Medium"/>
              <a:cs typeface="Montserrat Medium"/>
              <a:sym typeface="Montserrat Medium"/>
            </a:endParaRPr>
          </a:p>
        </p:txBody>
      </p:sp>
      <p:sp>
        <p:nvSpPr>
          <p:cNvPr id="247" name="Google Shape;247;p30"/>
          <p:cNvSpPr txBox="1"/>
          <p:nvPr>
            <p:ph type="title"/>
          </p:nvPr>
        </p:nvSpPr>
        <p:spPr>
          <a:xfrm>
            <a:off x="596975" y="1218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React work?</a:t>
            </a:r>
            <a:endParaRPr/>
          </a:p>
        </p:txBody>
      </p:sp>
      <p:sp>
        <p:nvSpPr>
          <p:cNvPr id="248" name="Google Shape;248;p30"/>
          <p:cNvSpPr txBox="1"/>
          <p:nvPr>
            <p:ph idx="1" type="body"/>
          </p:nvPr>
        </p:nvSpPr>
        <p:spPr>
          <a:xfrm>
            <a:off x="1812175" y="2215325"/>
            <a:ext cx="7332000" cy="6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keeps a lightweight representation of the Real DOM in memory, and that is known as the Virtual DOM</a:t>
            </a:r>
            <a:endParaRPr sz="1400">
              <a:solidFill>
                <a:srgbClr val="000000"/>
              </a:solidFill>
              <a:latin typeface="Montserrat Medium"/>
              <a:ea typeface="Montserrat Medium"/>
              <a:cs typeface="Montserrat Medium"/>
              <a:sym typeface="Montserrat Medium"/>
            </a:endParaRPr>
          </a:p>
        </p:txBody>
      </p:sp>
      <p:sp>
        <p:nvSpPr>
          <p:cNvPr id="249" name="Google Shape;249;p30"/>
          <p:cNvSpPr txBox="1"/>
          <p:nvPr>
            <p:ph idx="1" type="body"/>
          </p:nvPr>
        </p:nvSpPr>
        <p:spPr>
          <a:xfrm>
            <a:off x="4555225" y="3164050"/>
            <a:ext cx="3991800" cy="6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uses Virtual DOM that makes web apps fast.</a:t>
            </a:r>
            <a:endParaRPr sz="1400">
              <a:solidFill>
                <a:srgbClr val="000000"/>
              </a:solidFill>
              <a:latin typeface="Montserrat Medium"/>
              <a:ea typeface="Montserrat Medium"/>
              <a:cs typeface="Montserrat Medium"/>
              <a:sym typeface="Montserrat Medium"/>
            </a:endParaRPr>
          </a:p>
        </p:txBody>
      </p:sp>
      <p:sp>
        <p:nvSpPr>
          <p:cNvPr id="250" name="Google Shape;250;p30"/>
          <p:cNvSpPr txBox="1"/>
          <p:nvPr>
            <p:ph type="title"/>
          </p:nvPr>
        </p:nvSpPr>
        <p:spPr>
          <a:xfrm>
            <a:off x="597025" y="286884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Performance</a:t>
            </a:r>
            <a:endParaRPr sz="1500"/>
          </a:p>
        </p:txBody>
      </p:sp>
      <p:pic>
        <p:nvPicPr>
          <p:cNvPr id="251" name="Google Shape;251;p30"/>
          <p:cNvPicPr preferRelativeResize="0"/>
          <p:nvPr/>
        </p:nvPicPr>
        <p:blipFill>
          <a:blip r:embed="rId3">
            <a:alphaModFix/>
          </a:blip>
          <a:stretch>
            <a:fillRect/>
          </a:stretch>
        </p:blipFill>
        <p:spPr>
          <a:xfrm>
            <a:off x="342380" y="2702821"/>
            <a:ext cx="1836595" cy="1963950"/>
          </a:xfrm>
          <a:prstGeom prst="rect">
            <a:avLst/>
          </a:prstGeom>
          <a:noFill/>
          <a:ln>
            <a:noFill/>
          </a:ln>
        </p:spPr>
      </p:pic>
      <p:sp>
        <p:nvSpPr>
          <p:cNvPr id="252" name="Google Shape;252;p30"/>
          <p:cNvSpPr txBox="1"/>
          <p:nvPr>
            <p:ph idx="1" type="body"/>
          </p:nvPr>
        </p:nvSpPr>
        <p:spPr>
          <a:xfrm>
            <a:off x="4555225" y="3738150"/>
            <a:ext cx="3991800" cy="6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Complex User Interface is broken down into individual components allowing multiple users to work on each component simultaneously.</a:t>
            </a:r>
            <a:endParaRPr sz="1400">
              <a:solidFill>
                <a:srgbClr val="000000"/>
              </a:solidFill>
              <a:latin typeface="Montserrat Medium"/>
              <a:ea typeface="Montserrat Medium"/>
              <a:cs typeface="Montserrat Medium"/>
              <a:sym typeface="Montserrat Medium"/>
            </a:endParaRPr>
          </a:p>
        </p:txBody>
      </p:sp>
      <p:pic>
        <p:nvPicPr>
          <p:cNvPr id="253" name="Google Shape;253;p30"/>
          <p:cNvPicPr preferRelativeResize="0"/>
          <p:nvPr/>
        </p:nvPicPr>
        <p:blipFill>
          <a:blip r:embed="rId4">
            <a:alphaModFix/>
          </a:blip>
          <a:stretch>
            <a:fillRect/>
          </a:stretch>
        </p:blipFill>
        <p:spPr>
          <a:xfrm>
            <a:off x="246525" y="2702825"/>
            <a:ext cx="1932450" cy="1911277"/>
          </a:xfrm>
          <a:prstGeom prst="rect">
            <a:avLst/>
          </a:prstGeom>
          <a:noFill/>
          <a:ln>
            <a:noFill/>
          </a:ln>
        </p:spPr>
      </p:pic>
      <p:pic>
        <p:nvPicPr>
          <p:cNvPr id="254" name="Google Shape;254;p30"/>
          <p:cNvPicPr preferRelativeResize="0"/>
          <p:nvPr/>
        </p:nvPicPr>
        <p:blipFill>
          <a:blip r:embed="rId5">
            <a:alphaModFix/>
          </a:blip>
          <a:stretch>
            <a:fillRect/>
          </a:stretch>
        </p:blipFill>
        <p:spPr>
          <a:xfrm>
            <a:off x="0" y="842275"/>
            <a:ext cx="1726550" cy="1587700"/>
          </a:xfrm>
          <a:prstGeom prst="rect">
            <a:avLst/>
          </a:prstGeom>
          <a:noFill/>
          <a:ln>
            <a:noFill/>
          </a:ln>
        </p:spPr>
      </p:pic>
      <p:sp>
        <p:nvSpPr>
          <p:cNvPr id="255" name="Google Shape;255;p30"/>
          <p:cNvSpPr txBox="1"/>
          <p:nvPr>
            <p:ph type="title"/>
          </p:nvPr>
        </p:nvSpPr>
        <p:spPr>
          <a:xfrm>
            <a:off x="597025" y="50664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Document Object Model (DOM)</a:t>
            </a:r>
            <a:endParaRPr sz="1500"/>
          </a:p>
        </p:txBody>
      </p:sp>
      <p:sp>
        <p:nvSpPr>
          <p:cNvPr id="256" name="Google Shape;256;p30"/>
          <p:cNvSpPr txBox="1"/>
          <p:nvPr>
            <p:ph idx="1" type="body"/>
          </p:nvPr>
        </p:nvSpPr>
        <p:spPr>
          <a:xfrm>
            <a:off x="1811925" y="1651625"/>
            <a:ext cx="7332000" cy="63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The DOM represents a document with a logical tree. Each branch of the tree ends in a node and each node contains objects.</a:t>
            </a:r>
            <a:endParaRPr sz="1400">
              <a:solidFill>
                <a:srgbClr val="000000"/>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React Work?</a:t>
            </a:r>
            <a:endParaRPr/>
          </a:p>
        </p:txBody>
      </p:sp>
      <p:pic>
        <p:nvPicPr>
          <p:cNvPr id="262" name="Google Shape;262;p31"/>
          <p:cNvPicPr preferRelativeResize="0"/>
          <p:nvPr/>
        </p:nvPicPr>
        <p:blipFill>
          <a:blip r:embed="rId3">
            <a:alphaModFix/>
          </a:blip>
          <a:stretch>
            <a:fillRect/>
          </a:stretch>
        </p:blipFill>
        <p:spPr>
          <a:xfrm>
            <a:off x="0" y="1588100"/>
            <a:ext cx="9144001" cy="3200275"/>
          </a:xfrm>
          <a:prstGeom prst="rect">
            <a:avLst/>
          </a:prstGeom>
          <a:noFill/>
          <a:ln>
            <a:noFill/>
          </a:ln>
        </p:spPr>
      </p:pic>
      <p:sp>
        <p:nvSpPr>
          <p:cNvPr id="263" name="Google Shape;263;p31"/>
          <p:cNvSpPr/>
          <p:nvPr/>
        </p:nvSpPr>
        <p:spPr>
          <a:xfrm>
            <a:off x="3936225" y="1366200"/>
            <a:ext cx="2015400" cy="1515000"/>
          </a:xfrm>
          <a:prstGeom prst="wedgeRoundRectCallout">
            <a:avLst>
              <a:gd fmla="val -20833" name="adj1"/>
              <a:gd fmla="val 62500"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Notice that the virtual DOM is the </a:t>
            </a:r>
            <a:r>
              <a:rPr b="1" lang="en">
                <a:latin typeface="Montserrat"/>
                <a:ea typeface="Montserrat"/>
                <a:cs typeface="Montserrat"/>
                <a:sym typeface="Montserrat"/>
              </a:rPr>
              <a:t>exact copy</a:t>
            </a:r>
            <a:r>
              <a:rPr lang="en">
                <a:latin typeface="Montserrat Medium"/>
                <a:ea typeface="Montserrat Medium"/>
                <a:cs typeface="Montserrat Medium"/>
                <a:sym typeface="Montserrat Medium"/>
              </a:rPr>
              <a:t> of the real DOM</a:t>
            </a:r>
            <a:endParaRPr>
              <a:latin typeface="Montserrat Medium"/>
              <a:ea typeface="Montserrat Medium"/>
              <a:cs typeface="Montserrat Medium"/>
              <a:sym typeface="Montserrat Medium"/>
            </a:endParaRPr>
          </a:p>
        </p:txBody>
      </p:sp>
      <p:pic>
        <p:nvPicPr>
          <p:cNvPr id="264" name="Google Shape;264;p31"/>
          <p:cNvPicPr preferRelativeResize="0"/>
          <p:nvPr/>
        </p:nvPicPr>
        <p:blipFill>
          <a:blip r:embed="rId4">
            <a:alphaModFix/>
          </a:blip>
          <a:stretch>
            <a:fillRect/>
          </a:stretch>
        </p:blipFill>
        <p:spPr>
          <a:xfrm>
            <a:off x="686550" y="1541250"/>
            <a:ext cx="1828800" cy="2343150"/>
          </a:xfrm>
          <a:prstGeom prst="rect">
            <a:avLst/>
          </a:prstGeom>
          <a:noFill/>
          <a:ln>
            <a:noFill/>
          </a:ln>
        </p:spPr>
      </p:pic>
      <p:pic>
        <p:nvPicPr>
          <p:cNvPr id="265" name="Google Shape;265;p31"/>
          <p:cNvPicPr preferRelativeResize="0"/>
          <p:nvPr/>
        </p:nvPicPr>
        <p:blipFill>
          <a:blip r:embed="rId5">
            <a:alphaModFix/>
          </a:blip>
          <a:stretch>
            <a:fillRect/>
          </a:stretch>
        </p:blipFill>
        <p:spPr>
          <a:xfrm>
            <a:off x="593250" y="1588100"/>
            <a:ext cx="2375975" cy="2214350"/>
          </a:xfrm>
          <a:prstGeom prst="rect">
            <a:avLst/>
          </a:prstGeom>
          <a:noFill/>
          <a:ln>
            <a:noFill/>
          </a:ln>
        </p:spPr>
      </p:pic>
      <p:sp>
        <p:nvSpPr>
          <p:cNvPr id="266" name="Google Shape;266;p31"/>
          <p:cNvSpPr txBox="1"/>
          <p:nvPr>
            <p:ph idx="1" type="body"/>
          </p:nvPr>
        </p:nvSpPr>
        <p:spPr>
          <a:xfrm>
            <a:off x="2676975" y="1307750"/>
            <a:ext cx="6522900" cy="5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React creates a virtual DOM in memory</a:t>
            </a:r>
            <a:endParaRPr sz="1400">
              <a:solidFill>
                <a:srgbClr val="000000"/>
              </a:solidFill>
              <a:latin typeface="Montserrat Medium"/>
              <a:ea typeface="Montserrat Medium"/>
              <a:cs typeface="Montserrat Medium"/>
              <a:sym typeface="Montserrat Medium"/>
            </a:endParaRPr>
          </a:p>
        </p:txBody>
      </p:sp>
      <p:sp>
        <p:nvSpPr>
          <p:cNvPr id="267" name="Google Shape;267;p31"/>
          <p:cNvSpPr txBox="1"/>
          <p:nvPr>
            <p:ph idx="1" type="body"/>
          </p:nvPr>
        </p:nvSpPr>
        <p:spPr>
          <a:xfrm>
            <a:off x="2676975" y="1712625"/>
            <a:ext cx="6243600" cy="69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Instead of manipulating the browser's DOM directly, React creates a virtual DOM, where it does all the necessary manipulations, before making the changes in the browser DOM.</a:t>
            </a:r>
            <a:endParaRPr sz="1400">
              <a:solidFill>
                <a:srgbClr val="000000"/>
              </a:solidFill>
              <a:latin typeface="Montserrat Medium"/>
              <a:ea typeface="Montserrat Medium"/>
              <a:cs typeface="Montserrat Medium"/>
              <a:sym typeface="Montserrat Medium"/>
            </a:endParaRPr>
          </a:p>
        </p:txBody>
      </p:sp>
      <p:sp>
        <p:nvSpPr>
          <p:cNvPr id="268" name="Google Shape;268;p31"/>
          <p:cNvSpPr txBox="1"/>
          <p:nvPr>
            <p:ph idx="1" type="body"/>
          </p:nvPr>
        </p:nvSpPr>
        <p:spPr>
          <a:xfrm>
            <a:off x="2700675" y="2674800"/>
            <a:ext cx="6196200" cy="5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When the state of an object changes, Virtual DOM changes only that object in the real DOM instead of updating all the objects</a:t>
            </a:r>
            <a:endParaRPr sz="1400">
              <a:solidFill>
                <a:srgbClr val="000000"/>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3"/>
                                        </p:tgtEl>
                                      </p:cBhvr>
                                    </p:animEffect>
                                    <p:set>
                                      <p:cBhvr>
                                        <p:cTn dur="1" fill="hold">
                                          <p:stCondLst>
                                            <p:cond delay="1000"/>
                                          </p:stCondLst>
                                        </p:cTn>
                                        <p:tgtEl>
                                          <p:spTgt spid="2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2"/>
                                        </p:tgtEl>
                                      </p:cBhvr>
                                    </p:animEffect>
                                    <p:set>
                                      <p:cBhvr>
                                        <p:cTn dur="1" fill="hold">
                                          <p:stCondLst>
                                            <p:cond delay="10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428613" y="1584950"/>
            <a:ext cx="8715375" cy="2952750"/>
          </a:xfrm>
          <a:prstGeom prst="rect">
            <a:avLst/>
          </a:prstGeom>
          <a:noFill/>
          <a:ln>
            <a:noFill/>
          </a:ln>
        </p:spPr>
      </p:pic>
      <p:sp>
        <p:nvSpPr>
          <p:cNvPr id="274" name="Google Shape;274;p32"/>
          <p:cNvSpPr/>
          <p:nvPr/>
        </p:nvSpPr>
        <p:spPr>
          <a:xfrm>
            <a:off x="0" y="1967050"/>
            <a:ext cx="1414500" cy="1515000"/>
          </a:xfrm>
          <a:prstGeom prst="wedgeRoundRectCallout">
            <a:avLst>
              <a:gd fmla="val 11769" name="adj1"/>
              <a:gd fmla="val 65921"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The states of these objects have changed</a:t>
            </a:r>
            <a:endParaRPr>
              <a:latin typeface="Montserrat Medium"/>
              <a:ea typeface="Montserrat Medium"/>
              <a:cs typeface="Montserrat Medium"/>
              <a:sym typeface="Montserrat Medium"/>
            </a:endParaRPr>
          </a:p>
        </p:txBody>
      </p:sp>
      <p:sp>
        <p:nvSpPr>
          <p:cNvPr id="275" name="Google Shape;275;p32"/>
          <p:cNvSpPr/>
          <p:nvPr/>
        </p:nvSpPr>
        <p:spPr>
          <a:xfrm>
            <a:off x="1739925" y="56575"/>
            <a:ext cx="2107800" cy="1458300"/>
          </a:xfrm>
          <a:prstGeom prst="wedgeRoundRectCallout">
            <a:avLst>
              <a:gd fmla="val -20833" name="adj1"/>
              <a:gd fmla="val 62500"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Virtual DOM is compar</a:t>
            </a:r>
            <a:r>
              <a:rPr lang="en">
                <a:latin typeface="Montserrat Medium"/>
                <a:ea typeface="Montserrat Medium"/>
                <a:cs typeface="Montserrat Medium"/>
                <a:sym typeface="Montserrat Medium"/>
              </a:rPr>
              <a:t>ed to its previous state and then React gets to know which objects have changed</a:t>
            </a:r>
            <a:endParaRPr>
              <a:latin typeface="Montserrat Medium"/>
              <a:ea typeface="Montserrat Medium"/>
              <a:cs typeface="Montserrat Medium"/>
              <a:sym typeface="Montserrat Medium"/>
            </a:endParaRPr>
          </a:p>
        </p:txBody>
      </p:sp>
      <p:sp>
        <p:nvSpPr>
          <p:cNvPr id="276" name="Google Shape;276;p32"/>
          <p:cNvSpPr/>
          <p:nvPr/>
        </p:nvSpPr>
        <p:spPr>
          <a:xfrm>
            <a:off x="4243800" y="3236600"/>
            <a:ext cx="1233600" cy="713100"/>
          </a:xfrm>
          <a:prstGeom prst="rightArrow">
            <a:avLst>
              <a:gd fmla="val 50000" name="adj1"/>
              <a:gd fmla="val 50000" name="adj2"/>
            </a:avLst>
          </a:prstGeom>
          <a:solidFill>
            <a:srgbClr val="6AA84F"/>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2"/>
          <p:cNvPicPr preferRelativeResize="0"/>
          <p:nvPr/>
        </p:nvPicPr>
        <p:blipFill>
          <a:blip r:embed="rId4">
            <a:alphaModFix/>
          </a:blip>
          <a:stretch>
            <a:fillRect/>
          </a:stretch>
        </p:blipFill>
        <p:spPr>
          <a:xfrm>
            <a:off x="5686413" y="1608750"/>
            <a:ext cx="3457575" cy="2905125"/>
          </a:xfrm>
          <a:prstGeom prst="rect">
            <a:avLst/>
          </a:prstGeom>
          <a:noFill/>
          <a:ln>
            <a:noFill/>
          </a:ln>
        </p:spPr>
      </p:pic>
      <p:sp>
        <p:nvSpPr>
          <p:cNvPr id="278" name="Google Shape;278;p32"/>
          <p:cNvSpPr/>
          <p:nvPr/>
        </p:nvSpPr>
        <p:spPr>
          <a:xfrm>
            <a:off x="6246200" y="126650"/>
            <a:ext cx="2107800" cy="1458300"/>
          </a:xfrm>
          <a:prstGeom prst="wedgeRoundRectCallout">
            <a:avLst>
              <a:gd fmla="val -4499" name="adj1"/>
              <a:gd fmla="val 63898" name="adj2"/>
              <a:gd fmla="val 0" name="adj3"/>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Only the changed objects get updated in the Real DOM</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4"/>
                                        </p:tgtEl>
                                      </p:cBhvr>
                                    </p:animEffect>
                                    <p:set>
                                      <p:cBhvr>
                                        <p:cTn dur="1" fill="hold">
                                          <p:stCondLst>
                                            <p:cond delay="1000"/>
                                          </p:stCondLst>
                                        </p:cTn>
                                        <p:tgtEl>
                                          <p:spTgt spid="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5"/>
                                        </p:tgtEl>
                                      </p:cBhvr>
                                    </p:animEffect>
                                    <p:set>
                                      <p:cBhvr>
                                        <p:cTn dur="1" fill="hold">
                                          <p:stCondLst>
                                            <p:cond delay="1000"/>
                                          </p:stCondLst>
                                        </p:cTn>
                                        <p:tgtEl>
                                          <p:spTgt spid="27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